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877" r:id="rId1"/>
  </p:sldMasterIdLst>
  <p:notesMasterIdLst>
    <p:notesMasterId r:id="rId32"/>
  </p:notesMasterIdLst>
  <p:handoutMasterIdLst>
    <p:handoutMasterId r:id="rId33"/>
  </p:handoutMasterIdLst>
  <p:sldIdLst>
    <p:sldId id="273" r:id="rId2"/>
    <p:sldId id="656" r:id="rId3"/>
    <p:sldId id="647" r:id="rId4"/>
    <p:sldId id="623" r:id="rId5"/>
    <p:sldId id="652" r:id="rId6"/>
    <p:sldId id="655" r:id="rId7"/>
    <p:sldId id="657" r:id="rId8"/>
    <p:sldId id="651" r:id="rId9"/>
    <p:sldId id="658" r:id="rId10"/>
    <p:sldId id="659" r:id="rId11"/>
    <p:sldId id="662" r:id="rId12"/>
    <p:sldId id="660" r:id="rId13"/>
    <p:sldId id="661" r:id="rId14"/>
    <p:sldId id="663" r:id="rId15"/>
    <p:sldId id="650" r:id="rId16"/>
    <p:sldId id="670" r:id="rId17"/>
    <p:sldId id="664" r:id="rId18"/>
    <p:sldId id="667" r:id="rId19"/>
    <p:sldId id="668" r:id="rId20"/>
    <p:sldId id="666" r:id="rId21"/>
    <p:sldId id="669" r:id="rId22"/>
    <p:sldId id="648" r:id="rId23"/>
    <p:sldId id="675" r:id="rId24"/>
    <p:sldId id="676" r:id="rId25"/>
    <p:sldId id="674" r:id="rId26"/>
    <p:sldId id="653" r:id="rId27"/>
    <p:sldId id="654" r:id="rId28"/>
    <p:sldId id="637" r:id="rId29"/>
    <p:sldId id="672" r:id="rId30"/>
    <p:sldId id="294" r:id="rId31"/>
  </p:sldIdLst>
  <p:sldSz cx="9906000" cy="6858000" type="A4"/>
  <p:notesSz cx="7099300" cy="10234613"/>
  <p:embeddedFontLst>
    <p:embeddedFont>
      <p:font typeface="Source Sans Pro Semibold" panose="020B0604020202020204" charset="0"/>
      <p:bold r:id="rId34"/>
    </p:embeddedFont>
    <p:embeddedFont>
      <p:font typeface="Source Sans Pro Bold" panose="020B0604020202020204" charset="0"/>
      <p:bold r:id="rId35"/>
    </p:embeddedFont>
    <p:embeddedFont>
      <p:font typeface="Calibri" panose="020F0502020204030204" pitchFamily="34" charset="0"/>
      <p:regular r:id="rId36"/>
      <p:bold r:id="rId37"/>
      <p:italic r:id="rId38"/>
      <p:boldItalic r:id="rId39"/>
    </p:embeddedFont>
    <p:embeddedFont>
      <p:font typeface="Wingdings 3" panose="05040102010807070707" pitchFamily="18" charset="2"/>
      <p:regular r:id="rId40"/>
    </p:embeddedFont>
    <p:embeddedFont>
      <p:font typeface="Source Sans Pro Light" panose="020B0604020202020204" charset="0"/>
      <p:regular r:id="rId41"/>
    </p:embeddedFont>
    <p:embeddedFont>
      <p:font typeface="Source Sans Pro" panose="020B0604020202020204" charset="0"/>
      <p:regular r:id="rId42"/>
      <p:bold r:id="rId43"/>
    </p:embeddedFont>
  </p:embeddedFontLst>
  <p:custDataLst>
    <p:tags r:id="rId44"/>
  </p:custDataLst>
  <p:defaultTextStyle>
    <a:defPPr>
      <a:defRPr lang="en-US"/>
    </a:defPPr>
    <a:lvl1pPr algn="l" rtl="0" fontAlgn="base">
      <a:spcBef>
        <a:spcPct val="0"/>
      </a:spcBef>
      <a:spcAft>
        <a:spcPct val="0"/>
      </a:spcAft>
      <a:defRPr kern="1200">
        <a:solidFill>
          <a:srgbClr val="000000"/>
        </a:solidFill>
        <a:latin typeface="Neutraface Text Book" charset="0"/>
        <a:ea typeface="ヒラギノ角ゴ ProN W3" charset="0"/>
        <a:cs typeface="ヒラギノ角ゴ ProN W3" charset="0"/>
        <a:sym typeface="Neutraface Text Book" charset="0"/>
      </a:defRPr>
    </a:lvl1pPr>
    <a:lvl2pPr marL="336512" indent="120636" algn="l" rtl="0" fontAlgn="base">
      <a:spcBef>
        <a:spcPct val="0"/>
      </a:spcBef>
      <a:spcAft>
        <a:spcPct val="0"/>
      </a:spcAft>
      <a:defRPr kern="1200">
        <a:solidFill>
          <a:srgbClr val="000000"/>
        </a:solidFill>
        <a:latin typeface="Neutraface Text Book" charset="0"/>
        <a:ea typeface="ヒラギノ角ゴ ProN W3" charset="0"/>
        <a:cs typeface="ヒラギノ角ゴ ProN W3" charset="0"/>
        <a:sym typeface="Neutraface Text Book" charset="0"/>
      </a:defRPr>
    </a:lvl2pPr>
    <a:lvl3pPr marL="673024" indent="241273" algn="l" rtl="0" fontAlgn="base">
      <a:spcBef>
        <a:spcPct val="0"/>
      </a:spcBef>
      <a:spcAft>
        <a:spcPct val="0"/>
      </a:spcAft>
      <a:defRPr kern="1200">
        <a:solidFill>
          <a:srgbClr val="000000"/>
        </a:solidFill>
        <a:latin typeface="Neutraface Text Book" charset="0"/>
        <a:ea typeface="ヒラギノ角ゴ ProN W3" charset="0"/>
        <a:cs typeface="ヒラギノ角ゴ ProN W3" charset="0"/>
        <a:sym typeface="Neutraface Text Book" charset="0"/>
      </a:defRPr>
    </a:lvl3pPr>
    <a:lvl4pPr marL="1009535" indent="361909" algn="l" rtl="0" fontAlgn="base">
      <a:spcBef>
        <a:spcPct val="0"/>
      </a:spcBef>
      <a:spcAft>
        <a:spcPct val="0"/>
      </a:spcAft>
      <a:defRPr kern="1200">
        <a:solidFill>
          <a:srgbClr val="000000"/>
        </a:solidFill>
        <a:latin typeface="Neutraface Text Book" charset="0"/>
        <a:ea typeface="ヒラギノ角ゴ ProN W3" charset="0"/>
        <a:cs typeface="ヒラギノ角ゴ ProN W3" charset="0"/>
        <a:sym typeface="Neutraface Text Book" charset="0"/>
      </a:defRPr>
    </a:lvl4pPr>
    <a:lvl5pPr marL="1346047" indent="482545" algn="l" rtl="0" fontAlgn="base">
      <a:spcBef>
        <a:spcPct val="0"/>
      </a:spcBef>
      <a:spcAft>
        <a:spcPct val="0"/>
      </a:spcAft>
      <a:defRPr kern="1200">
        <a:solidFill>
          <a:srgbClr val="000000"/>
        </a:solidFill>
        <a:latin typeface="Neutraface Text Book" charset="0"/>
        <a:ea typeface="ヒラギノ角ゴ ProN W3" charset="0"/>
        <a:cs typeface="ヒラギノ角ゴ ProN W3" charset="0"/>
        <a:sym typeface="Neutraface Text Book" charset="0"/>
      </a:defRPr>
    </a:lvl5pPr>
    <a:lvl6pPr marL="2285740" algn="l" defTabSz="457148" rtl="0" eaLnBrk="1" latinLnBrk="0" hangingPunct="1">
      <a:defRPr kern="1200">
        <a:solidFill>
          <a:srgbClr val="000000"/>
        </a:solidFill>
        <a:latin typeface="Neutraface Text Book" charset="0"/>
        <a:ea typeface="ヒラギノ角ゴ ProN W3" charset="0"/>
        <a:cs typeface="ヒラギノ角ゴ ProN W3" charset="0"/>
        <a:sym typeface="Neutraface Text Book" charset="0"/>
      </a:defRPr>
    </a:lvl6pPr>
    <a:lvl7pPr marL="2742888" algn="l" defTabSz="457148" rtl="0" eaLnBrk="1" latinLnBrk="0" hangingPunct="1">
      <a:defRPr kern="1200">
        <a:solidFill>
          <a:srgbClr val="000000"/>
        </a:solidFill>
        <a:latin typeface="Neutraface Text Book" charset="0"/>
        <a:ea typeface="ヒラギノ角ゴ ProN W3" charset="0"/>
        <a:cs typeface="ヒラギノ角ゴ ProN W3" charset="0"/>
        <a:sym typeface="Neutraface Text Book" charset="0"/>
      </a:defRPr>
    </a:lvl7pPr>
    <a:lvl8pPr marL="3200036" algn="l" defTabSz="457148" rtl="0" eaLnBrk="1" latinLnBrk="0" hangingPunct="1">
      <a:defRPr kern="1200">
        <a:solidFill>
          <a:srgbClr val="000000"/>
        </a:solidFill>
        <a:latin typeface="Neutraface Text Book" charset="0"/>
        <a:ea typeface="ヒラギノ角ゴ ProN W3" charset="0"/>
        <a:cs typeface="ヒラギノ角ゴ ProN W3" charset="0"/>
        <a:sym typeface="Neutraface Text Book" charset="0"/>
      </a:defRPr>
    </a:lvl8pPr>
    <a:lvl9pPr marL="3657184" algn="l" defTabSz="457148" rtl="0" eaLnBrk="1" latinLnBrk="0" hangingPunct="1">
      <a:defRPr kern="1200">
        <a:solidFill>
          <a:srgbClr val="000000"/>
        </a:solidFill>
        <a:latin typeface="Neutraface Text Book" charset="0"/>
        <a:ea typeface="ヒラギノ角ゴ ProN W3" charset="0"/>
        <a:cs typeface="ヒラギノ角ゴ ProN W3" charset="0"/>
        <a:sym typeface="Neutraface Text Book" charset="0"/>
      </a:defRPr>
    </a:lvl9pPr>
  </p:defaultTextStyle>
  <p:extLst>
    <p:ext uri="{EFAFB233-063F-42B5-8137-9DF3F51BA10A}">
      <p15:sldGuideLst xmlns:p15="http://schemas.microsoft.com/office/powerpoint/2012/main">
        <p15:guide id="1" orient="horz" pos="277">
          <p15:clr>
            <a:srgbClr val="A4A3A4"/>
          </p15:clr>
        </p15:guide>
        <p15:guide id="2" orient="horz" pos="3929">
          <p15:clr>
            <a:srgbClr val="A4A3A4"/>
          </p15:clr>
        </p15:guide>
        <p15:guide id="3" orient="horz" pos="3930">
          <p15:clr>
            <a:srgbClr val="A4A3A4"/>
          </p15:clr>
        </p15:guide>
        <p15:guide id="4" orient="horz" pos="1094">
          <p15:clr>
            <a:srgbClr val="A4A3A4"/>
          </p15:clr>
        </p15:guide>
        <p15:guide id="5" orient="horz" pos="278">
          <p15:clr>
            <a:srgbClr val="A4A3A4"/>
          </p15:clr>
        </p15:guide>
        <p15:guide id="6" orient="horz" pos="981">
          <p15:clr>
            <a:srgbClr val="A4A3A4"/>
          </p15:clr>
        </p15:guide>
        <p15:guide id="7" pos="398">
          <p15:clr>
            <a:srgbClr val="A4A3A4"/>
          </p15:clr>
        </p15:guide>
        <p15:guide id="8" pos="5842">
          <p15:clr>
            <a:srgbClr val="A4A3A4"/>
          </p15:clr>
        </p15:guide>
        <p15:guide id="9" pos="648">
          <p15:clr>
            <a:srgbClr val="A4A3A4"/>
          </p15:clr>
        </p15:guide>
        <p15:guide id="10" pos="875">
          <p15:clr>
            <a:srgbClr val="A4A3A4"/>
          </p15:clr>
        </p15:guide>
        <p15:guide id="11" pos="1102">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2D2D8A"/>
    <a:srgbClr val="E6E6E6"/>
    <a:srgbClr val="CC0000"/>
    <a:srgbClr val="D17D83"/>
    <a:srgbClr val="BFBFBF"/>
    <a:srgbClr val="00B050"/>
    <a:srgbClr val="7F7F7F"/>
    <a:srgbClr val="00009B"/>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5758FB7-9AC5-4552-8A53-C91805E547FA}" styleName="Стиль из темы 1 - акцент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8603FDC-E32A-4AB5-989C-0864C3EAD2B8}" styleName="Стиль из темы 2 - акцент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Стиль из темы 2 - акцент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Стиль из темы 1 - акцент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8A107856-5554-42FB-B03E-39F5DBC370BA}" styleName="Средний стиль 4 - акцент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84E427A-3D55-4303-BF80-6455036E1DE7}" styleName="Стиль из темы 1 - акцент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113A9D2-9D6B-4929-AA2D-F23B5EE8CBE7}" styleName="Стиль из темы 2 - акцент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93D81CF-94F2-401A-BA57-92F5A7B2D0C5}" styleName="Средний стиль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E171933-4619-4E11-9A3F-F7608DF75F80}" styleName="Средний стиль 1 - акцент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85" autoAdjust="0"/>
    <p:restoredTop sz="94438" autoAdjust="0"/>
  </p:normalViewPr>
  <p:slideViewPr>
    <p:cSldViewPr snapToObjects="1">
      <p:cViewPr varScale="1">
        <p:scale>
          <a:sx n="70" d="100"/>
          <a:sy n="70" d="100"/>
        </p:scale>
        <p:origin x="1362" y="72"/>
      </p:cViewPr>
      <p:guideLst>
        <p:guide orient="horz" pos="277"/>
        <p:guide orient="horz" pos="3929"/>
        <p:guide orient="horz" pos="3930"/>
        <p:guide orient="horz" pos="1094"/>
        <p:guide orient="horz" pos="278"/>
        <p:guide orient="horz" pos="981"/>
        <p:guide pos="398"/>
        <p:guide pos="5842"/>
        <p:guide pos="648"/>
        <p:guide pos="875"/>
        <p:guide pos="1102"/>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snapToObjects="1" showGuides="1">
      <p:cViewPr varScale="1">
        <p:scale>
          <a:sx n="54" d="100"/>
          <a:sy n="54" d="100"/>
        </p:scale>
        <p:origin x="2604" y="72"/>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sz="quarter" idx="1"/>
          </p:nvPr>
        </p:nvSpPr>
        <p:spPr>
          <a:xfrm>
            <a:off x="4021295" y="1"/>
            <a:ext cx="3076363" cy="511731"/>
          </a:xfrm>
          <a:prstGeom prst="rect">
            <a:avLst/>
          </a:prstGeom>
        </p:spPr>
        <p:txBody>
          <a:bodyPr vert="horz" lIns="99048" tIns="49524" rIns="99048" bIns="49524" rtlCol="0"/>
          <a:lstStyle>
            <a:lvl1pPr algn="r">
              <a:defRPr sz="1300"/>
            </a:lvl1pPr>
          </a:lstStyle>
          <a:p>
            <a:fld id="{C41E7404-10DD-CC4C-9925-2FA4FCA79386}" type="datetime1">
              <a:rPr lang="en-US" smtClean="0"/>
              <a:pPr/>
              <a:t>11/30/2015</a:t>
            </a:fld>
            <a:endParaRPr lang="en-US"/>
          </a:p>
        </p:txBody>
      </p:sp>
      <p:sp>
        <p:nvSpPr>
          <p:cNvPr id="4" name="Footer Placeholder 3"/>
          <p:cNvSpPr>
            <a:spLocks noGrp="1"/>
          </p:cNvSpPr>
          <p:nvPr>
            <p:ph type="ftr" sz="quarter" idx="2"/>
          </p:nvPr>
        </p:nvSpPr>
        <p:spPr>
          <a:xfrm>
            <a:off x="1" y="9721107"/>
            <a:ext cx="3076363" cy="511731"/>
          </a:xfrm>
          <a:prstGeom prst="rect">
            <a:avLst/>
          </a:prstGeom>
        </p:spPr>
        <p:txBody>
          <a:bodyPr vert="horz" lIns="99048" tIns="49524" rIns="99048" bIns="49524" rtlCol="0" anchor="b"/>
          <a:lstStyle>
            <a:lvl1pPr algn="l">
              <a:defRPr sz="1300"/>
            </a:lvl1pPr>
          </a:lstStyle>
          <a:p>
            <a:endParaRPr lang="en-US"/>
          </a:p>
        </p:txBody>
      </p:sp>
      <p:sp>
        <p:nvSpPr>
          <p:cNvPr id="5" name="Slide Number Placeholder 4"/>
          <p:cNvSpPr>
            <a:spLocks noGrp="1"/>
          </p:cNvSpPr>
          <p:nvPr>
            <p:ph type="sldNum" sz="quarter" idx="3"/>
          </p:nvPr>
        </p:nvSpPr>
        <p:spPr>
          <a:xfrm>
            <a:off x="4021295" y="9721107"/>
            <a:ext cx="3076363" cy="511731"/>
          </a:xfrm>
          <a:prstGeom prst="rect">
            <a:avLst/>
          </a:prstGeom>
        </p:spPr>
        <p:txBody>
          <a:bodyPr vert="horz" lIns="99048" tIns="49524" rIns="99048" bIns="49524" rtlCol="0" anchor="b"/>
          <a:lstStyle>
            <a:lvl1pPr algn="r">
              <a:defRPr sz="1300"/>
            </a:lvl1pPr>
          </a:lstStyle>
          <a:p>
            <a:fld id="{D9B150D0-5E9E-0B40-A4C3-510A2D5A9244}" type="slidenum">
              <a:rPr lang="en-US" smtClean="0"/>
              <a:pPr/>
              <a:t>‹Nr.›</a:t>
            </a:fld>
            <a:endParaRPr lang="en-US"/>
          </a:p>
        </p:txBody>
      </p:sp>
    </p:spTree>
    <p:extLst>
      <p:ext uri="{BB962C8B-B14F-4D97-AF65-F5344CB8AC3E}">
        <p14:creationId xmlns:p14="http://schemas.microsoft.com/office/powerpoint/2010/main" val="16772832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021295" y="1"/>
            <a:ext cx="3076363" cy="511731"/>
          </a:xfrm>
          <a:prstGeom prst="rect">
            <a:avLst/>
          </a:prstGeom>
        </p:spPr>
        <p:txBody>
          <a:bodyPr vert="horz" lIns="99048" tIns="49524" rIns="99048" bIns="49524" rtlCol="0"/>
          <a:lstStyle>
            <a:lvl1pPr algn="r">
              <a:defRPr sz="1300"/>
            </a:lvl1pPr>
          </a:lstStyle>
          <a:p>
            <a:fld id="{48D03E99-0BEC-7245-9069-3C587CC08273}" type="datetime1">
              <a:rPr lang="en-US" smtClean="0"/>
              <a:pPr/>
              <a:t>11/30/2015</a:t>
            </a:fld>
            <a:endParaRPr lang="en-US"/>
          </a:p>
        </p:txBody>
      </p:sp>
      <p:sp>
        <p:nvSpPr>
          <p:cNvPr id="4" name="Slide Image Placeholder 3"/>
          <p:cNvSpPr>
            <a:spLocks noGrp="1" noRot="1" noChangeAspect="1"/>
          </p:cNvSpPr>
          <p:nvPr>
            <p:ph type="sldImg" idx="2"/>
          </p:nvPr>
        </p:nvSpPr>
        <p:spPr>
          <a:xfrm>
            <a:off x="779463" y="768350"/>
            <a:ext cx="5540375" cy="3836988"/>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de-CH" smtClean="0"/>
              <a:t>Click to edit Master text styles</a:t>
            </a:r>
          </a:p>
          <a:p>
            <a:pPr lvl="1"/>
            <a:r>
              <a:rPr lang="de-CH" smtClean="0"/>
              <a:t>Second level</a:t>
            </a:r>
          </a:p>
          <a:p>
            <a:pPr lvl="2"/>
            <a:r>
              <a:rPr lang="de-CH" smtClean="0"/>
              <a:t>Third level</a:t>
            </a:r>
          </a:p>
          <a:p>
            <a:pPr lvl="3"/>
            <a:r>
              <a:rPr lang="de-CH" smtClean="0"/>
              <a:t>Fourth level</a:t>
            </a:r>
          </a:p>
          <a:p>
            <a:pPr lvl="4"/>
            <a:r>
              <a:rPr lang="de-CH" smtClean="0"/>
              <a:t>Fifth level</a:t>
            </a:r>
            <a:endParaRPr lang="en-US"/>
          </a:p>
        </p:txBody>
      </p:sp>
      <p:sp>
        <p:nvSpPr>
          <p:cNvPr id="6" name="Footer Placeholder 5"/>
          <p:cNvSpPr>
            <a:spLocks noGrp="1"/>
          </p:cNvSpPr>
          <p:nvPr>
            <p:ph type="ftr" sz="quarter" idx="4"/>
          </p:nvPr>
        </p:nvSpPr>
        <p:spPr>
          <a:xfrm>
            <a:off x="1" y="9721107"/>
            <a:ext cx="3076363" cy="511731"/>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021295" y="9721107"/>
            <a:ext cx="3076363" cy="511731"/>
          </a:xfrm>
          <a:prstGeom prst="rect">
            <a:avLst/>
          </a:prstGeom>
        </p:spPr>
        <p:txBody>
          <a:bodyPr vert="horz" lIns="99048" tIns="49524" rIns="99048" bIns="49524" rtlCol="0" anchor="b"/>
          <a:lstStyle>
            <a:lvl1pPr algn="r">
              <a:defRPr sz="1300"/>
            </a:lvl1pPr>
          </a:lstStyle>
          <a:p>
            <a:fld id="{B3014CB9-90DD-264B-BEB7-41610A1CB5A8}" type="slidenum">
              <a:rPr lang="en-US" smtClean="0"/>
              <a:pPr/>
              <a:t>‹Nr.›</a:t>
            </a:fld>
            <a:endParaRPr lang="en-US"/>
          </a:p>
        </p:txBody>
      </p:sp>
    </p:spTree>
    <p:extLst>
      <p:ext uri="{BB962C8B-B14F-4D97-AF65-F5344CB8AC3E}">
        <p14:creationId xmlns:p14="http://schemas.microsoft.com/office/powerpoint/2010/main" val="2582967878"/>
      </p:ext>
    </p:extLst>
  </p:cSld>
  <p:clrMap bg1="lt1" tx1="dk1" bg2="lt2" tx2="dk2" accent1="accent1" accent2="accent2" accent3="accent3" accent4="accent4" accent5="accent5" accent6="accent6" hlink="hlink" folHlink="folHlink"/>
  <p:hf hdr="0" ftr="0" dt="0"/>
  <p:notesStyle>
    <a:lvl1pPr marL="0" algn="l" defTabSz="457148" rtl="0" eaLnBrk="1" latinLnBrk="0" hangingPunct="1">
      <a:defRPr sz="1200" kern="1200">
        <a:solidFill>
          <a:schemeClr val="tx1"/>
        </a:solidFill>
        <a:latin typeface="+mn-lt"/>
        <a:ea typeface="+mn-ea"/>
        <a:cs typeface="+mn-cs"/>
      </a:defRPr>
    </a:lvl1pPr>
    <a:lvl2pPr marL="457148" algn="l" defTabSz="457148" rtl="0" eaLnBrk="1" latinLnBrk="0" hangingPunct="1">
      <a:defRPr sz="1200" kern="1200">
        <a:solidFill>
          <a:schemeClr val="tx1"/>
        </a:solidFill>
        <a:latin typeface="+mn-lt"/>
        <a:ea typeface="+mn-ea"/>
        <a:cs typeface="+mn-cs"/>
      </a:defRPr>
    </a:lvl2pPr>
    <a:lvl3pPr marL="914296" algn="l" defTabSz="457148" rtl="0" eaLnBrk="1" latinLnBrk="0" hangingPunct="1">
      <a:defRPr sz="1200" kern="1200">
        <a:solidFill>
          <a:schemeClr val="tx1"/>
        </a:solidFill>
        <a:latin typeface="+mn-lt"/>
        <a:ea typeface="+mn-ea"/>
        <a:cs typeface="+mn-cs"/>
      </a:defRPr>
    </a:lvl3pPr>
    <a:lvl4pPr marL="1371445" algn="l" defTabSz="457148" rtl="0" eaLnBrk="1" latinLnBrk="0" hangingPunct="1">
      <a:defRPr sz="1200" kern="1200">
        <a:solidFill>
          <a:schemeClr val="tx1"/>
        </a:solidFill>
        <a:latin typeface="+mn-lt"/>
        <a:ea typeface="+mn-ea"/>
        <a:cs typeface="+mn-cs"/>
      </a:defRPr>
    </a:lvl4pPr>
    <a:lvl5pPr marL="1828592" algn="l" defTabSz="457148" rtl="0" eaLnBrk="1" latinLnBrk="0" hangingPunct="1">
      <a:defRPr sz="1200" kern="1200">
        <a:solidFill>
          <a:schemeClr val="tx1"/>
        </a:solidFill>
        <a:latin typeface="+mn-lt"/>
        <a:ea typeface="+mn-ea"/>
        <a:cs typeface="+mn-cs"/>
      </a:defRPr>
    </a:lvl5pPr>
    <a:lvl6pPr marL="2285740" algn="l" defTabSz="457148" rtl="0" eaLnBrk="1" latinLnBrk="0" hangingPunct="1">
      <a:defRPr sz="1200" kern="1200">
        <a:solidFill>
          <a:schemeClr val="tx1"/>
        </a:solidFill>
        <a:latin typeface="+mn-lt"/>
        <a:ea typeface="+mn-ea"/>
        <a:cs typeface="+mn-cs"/>
      </a:defRPr>
    </a:lvl6pPr>
    <a:lvl7pPr marL="2742888" algn="l" defTabSz="457148" rtl="0" eaLnBrk="1" latinLnBrk="0" hangingPunct="1">
      <a:defRPr sz="1200" kern="1200">
        <a:solidFill>
          <a:schemeClr val="tx1"/>
        </a:solidFill>
        <a:latin typeface="+mn-lt"/>
        <a:ea typeface="+mn-ea"/>
        <a:cs typeface="+mn-cs"/>
      </a:defRPr>
    </a:lvl7pPr>
    <a:lvl8pPr marL="3200036" algn="l" defTabSz="457148" rtl="0" eaLnBrk="1" latinLnBrk="0" hangingPunct="1">
      <a:defRPr sz="1200" kern="1200">
        <a:solidFill>
          <a:schemeClr val="tx1"/>
        </a:solidFill>
        <a:latin typeface="+mn-lt"/>
        <a:ea typeface="+mn-ea"/>
        <a:cs typeface="+mn-cs"/>
      </a:defRPr>
    </a:lvl8pPr>
    <a:lvl9pPr marL="3657184" algn="l" defTabSz="457148"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tags" Target="../tags/tag6.xml"/><Relationship Id="rId11" Type="http://schemas.openxmlformats.org/officeDocument/2006/relationships/image" Target="../media/image2.jpeg"/><Relationship Id="rId5" Type="http://schemas.openxmlformats.org/officeDocument/2006/relationships/tags" Target="../tags/tag5.xml"/><Relationship Id="rId10" Type="http://schemas.openxmlformats.org/officeDocument/2006/relationships/image" Target="../media/image1.emf"/><Relationship Id="rId4" Type="http://schemas.openxmlformats.org/officeDocument/2006/relationships/tags" Target="../tags/tag4.xml"/><Relationship Id="rId9" Type="http://schemas.openxmlformats.org/officeDocument/2006/relationships/oleObject" Target="../embeddings/oleObject1.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ource">
    <p:spTree>
      <p:nvGrpSpPr>
        <p:cNvPr id="1" name=""/>
        <p:cNvGrpSpPr/>
        <p:nvPr/>
      </p:nvGrpSpPr>
      <p:grpSpPr>
        <a:xfrm>
          <a:off x="0" y="0"/>
          <a:ext cx="0" cy="0"/>
          <a:chOff x="0" y="0"/>
          <a:chExt cx="0" cy="0"/>
        </a:xfrm>
      </p:grpSpPr>
      <p:sp>
        <p:nvSpPr>
          <p:cNvPr id="2" name="Title 1"/>
          <p:cNvSpPr>
            <a:spLocks noGrp="1"/>
          </p:cNvSpPr>
          <p:nvPr>
            <p:ph type="title"/>
          </p:nvPr>
        </p:nvSpPr>
        <p:spPr>
          <a:xfrm>
            <a:off x="343684" y="367479"/>
            <a:ext cx="8027813" cy="571500"/>
          </a:xfrm>
        </p:spPr>
        <p:txBody>
          <a:bodyPr anchor="t"/>
          <a:lstStyle>
            <a:lvl1pPr>
              <a:lnSpc>
                <a:spcPct val="100000"/>
              </a:lnSpc>
              <a:defRPr lang="en-US" sz="2800" b="1" dirty="0">
                <a:solidFill>
                  <a:srgbClr val="00009B"/>
                </a:solidFill>
                <a:latin typeface="Source Sans Pro Semibold"/>
                <a:ea typeface="+mj-ea"/>
                <a:cs typeface="Source Sans Pro Semibold"/>
                <a:sym typeface="Neutraface Text Book" charset="0"/>
              </a:defRPr>
            </a:lvl1pPr>
          </a:lstStyle>
          <a:p>
            <a:pPr marL="41271" lvl="0" indent="-41271" algn="l" rtl="0" eaLnBrk="0" fontAlgn="base" hangingPunct="0">
              <a:lnSpc>
                <a:spcPct val="100000"/>
              </a:lnSpc>
              <a:spcBef>
                <a:spcPct val="0"/>
              </a:spcBef>
              <a:spcAft>
                <a:spcPct val="0"/>
              </a:spcAft>
            </a:pPr>
            <a:r>
              <a:rPr lang="en-US" dirty="0" smtClean="0"/>
              <a:t>Click to edit Master title style</a:t>
            </a:r>
            <a:endParaRPr lang="en-US" dirty="0"/>
          </a:p>
        </p:txBody>
      </p:sp>
      <p:sp>
        <p:nvSpPr>
          <p:cNvPr id="5" name="Rectangle 3"/>
          <p:cNvSpPr>
            <a:spLocks noGrp="1" noChangeArrowheads="1"/>
          </p:cNvSpPr>
          <p:nvPr>
            <p:ph idx="1"/>
          </p:nvPr>
        </p:nvSpPr>
        <p:spPr bwMode="auto">
          <a:xfrm>
            <a:off x="619125" y="1556415"/>
            <a:ext cx="8667750" cy="43844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a:lstStyle>
            <a:lvl1pPr marL="359959" indent="-359959">
              <a:buClr>
                <a:srgbClr val="000090"/>
              </a:buClr>
              <a:buSzPct val="100000"/>
              <a:buFont typeface="+mj-lt"/>
              <a:buAutoNum type="arabicPeriod"/>
              <a:tabLst>
                <a:tab pos="355559" algn="l"/>
              </a:tabLst>
              <a:defRPr/>
            </a:lvl1pPr>
            <a:lvl2pPr marL="726992" indent="-358734" defTabSz="723818">
              <a:buClr>
                <a:srgbClr val="000090"/>
              </a:buClr>
              <a:buSzPct val="100000"/>
              <a:buFont typeface="+mj-lt"/>
              <a:buAutoNum type="arabicPeriod"/>
              <a:tabLst>
                <a:tab pos="723818" algn="l"/>
              </a:tabLst>
              <a:defRPr/>
            </a:lvl2pPr>
            <a:lvl3pPr marL="1082552" indent="-358734">
              <a:buClr>
                <a:srgbClr val="000090"/>
              </a:buClr>
              <a:buSzPct val="100000"/>
              <a:buFont typeface="+mj-lt"/>
              <a:buAutoNum type="arabicPeriod"/>
              <a:tabLst>
                <a:tab pos="1079377" algn="l"/>
              </a:tabLst>
              <a:defRPr/>
            </a:lvl3pPr>
            <a:lvl4pPr marL="1438111" indent="-358734">
              <a:buClr>
                <a:srgbClr val="000090"/>
              </a:buClr>
              <a:buSzPct val="100000"/>
              <a:buFont typeface="+mj-lt"/>
              <a:buAutoNum type="arabicPeriod"/>
              <a:tabLst>
                <a:tab pos="1434937" algn="l"/>
              </a:tabLst>
              <a:defRPr/>
            </a:lvl4pPr>
            <a:lvl5pPr marL="1793671" indent="-358734">
              <a:buClr>
                <a:srgbClr val="000090"/>
              </a:buClr>
              <a:buSzPct val="100000"/>
              <a:buFont typeface="+mj-lt"/>
              <a:buAutoNum type="arabicPeriod"/>
              <a:tabLst>
                <a:tab pos="1790497" algn="l"/>
              </a:tabLst>
              <a:defRPr/>
            </a:lvl5pPr>
          </a:lstStyle>
          <a:p>
            <a:pPr lvl="0"/>
            <a:r>
              <a:rPr lang="en-US" noProof="0" dirty="0" smtClean="0">
                <a:sym typeface="Neutraface Text Book" charset="0"/>
              </a:rPr>
              <a:t>Click to edit Master text styles</a:t>
            </a:r>
          </a:p>
          <a:p>
            <a:pPr lvl="1"/>
            <a:r>
              <a:rPr lang="en-US" noProof="0" dirty="0" smtClean="0">
                <a:sym typeface="Neutraface Text Book" charset="0"/>
              </a:rPr>
              <a:t>Second level</a:t>
            </a:r>
          </a:p>
          <a:p>
            <a:pPr lvl="2"/>
            <a:r>
              <a:rPr lang="en-US" noProof="0" dirty="0" smtClean="0">
                <a:sym typeface="Neutraface Text Book" charset="0"/>
              </a:rPr>
              <a:t>Third level</a:t>
            </a:r>
          </a:p>
          <a:p>
            <a:pPr lvl="3"/>
            <a:r>
              <a:rPr lang="en-US" noProof="0" dirty="0" smtClean="0">
                <a:sym typeface="Neutraface Text Book" charset="0"/>
              </a:rPr>
              <a:t>Fourth level</a:t>
            </a:r>
          </a:p>
          <a:p>
            <a:pPr lvl="4"/>
            <a:r>
              <a:rPr lang="en-US" noProof="0" dirty="0" smtClean="0">
                <a:sym typeface="Neutraface Text Book" charset="0"/>
              </a:rPr>
              <a:t>Fifth level</a:t>
            </a:r>
          </a:p>
        </p:txBody>
      </p:sp>
      <p:sp>
        <p:nvSpPr>
          <p:cNvPr id="6" name="Text Placeholder 6"/>
          <p:cNvSpPr>
            <a:spLocks noGrp="1"/>
          </p:cNvSpPr>
          <p:nvPr>
            <p:ph type="body" sz="quarter" idx="12"/>
          </p:nvPr>
        </p:nvSpPr>
        <p:spPr>
          <a:xfrm>
            <a:off x="273504" y="6076313"/>
            <a:ext cx="9216000" cy="390339"/>
          </a:xfrm>
          <a:prstGeom prst="rect">
            <a:avLst/>
          </a:prstGeom>
        </p:spPr>
        <p:txBody>
          <a:bodyPr anchor="ctr">
            <a:spAutoFit/>
          </a:bodyPr>
          <a:lstStyle>
            <a:lvl1pPr>
              <a:spcAft>
                <a:spcPts val="0"/>
              </a:spcAft>
              <a:defRPr sz="1200">
                <a:solidFill>
                  <a:srgbClr val="808080"/>
                </a:solidFill>
              </a:defRPr>
            </a:lvl1pPr>
          </a:lstStyle>
          <a:p>
            <a:pPr lvl="0"/>
            <a:endParaRPr lang="de-CH" dirty="0" smtClean="0"/>
          </a:p>
        </p:txBody>
      </p:sp>
      <p:sp>
        <p:nvSpPr>
          <p:cNvPr id="17" name="Text Placeholder 6"/>
          <p:cNvSpPr>
            <a:spLocks noGrp="1"/>
          </p:cNvSpPr>
          <p:nvPr>
            <p:ph type="body" sz="quarter" idx="14"/>
          </p:nvPr>
        </p:nvSpPr>
        <p:spPr>
          <a:xfrm>
            <a:off x="8466000" y="0"/>
            <a:ext cx="1440000" cy="360000"/>
          </a:xfrm>
          <a:prstGeom prst="rect">
            <a:avLst/>
          </a:prstGeom>
          <a:solidFill>
            <a:srgbClr val="E6E6E6"/>
          </a:solidFill>
        </p:spPr>
        <p:txBody>
          <a:bodyPr wrap="none" anchor="ctr">
            <a:noAutofit/>
          </a:bodyPr>
          <a:lstStyle>
            <a:lvl1pPr algn="r">
              <a:spcAft>
                <a:spcPts val="0"/>
              </a:spcAft>
              <a:defRPr sz="1600">
                <a:solidFill>
                  <a:srgbClr val="7F7F7F"/>
                </a:solidFill>
              </a:defRPr>
            </a:lvl1pPr>
          </a:lstStyle>
          <a:p>
            <a:pPr lvl="0"/>
            <a:endParaRPr lang="de-CH" dirty="0" smtClean="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ource">
    <p:spTree>
      <p:nvGrpSpPr>
        <p:cNvPr id="1" name=""/>
        <p:cNvGrpSpPr/>
        <p:nvPr/>
      </p:nvGrpSpPr>
      <p:grpSpPr>
        <a:xfrm>
          <a:off x="0" y="0"/>
          <a:ext cx="0" cy="0"/>
          <a:chOff x="0" y="0"/>
          <a:chExt cx="0" cy="0"/>
        </a:xfrm>
      </p:grpSpPr>
      <p:sp>
        <p:nvSpPr>
          <p:cNvPr id="3" name="Rectangle 2"/>
          <p:cNvSpPr/>
          <p:nvPr userDrawn="1"/>
        </p:nvSpPr>
        <p:spPr bwMode="auto">
          <a:xfrm>
            <a:off x="0" y="0"/>
            <a:ext cx="9906000" cy="134076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29" tIns="45715" rIns="91429" bIns="45715" numCol="1" rtlCol="0" anchor="t" anchorCtr="0" compatLnSpc="1">
            <a:prstTxWarp prst="textNoShape">
              <a:avLst/>
            </a:prstTxWarp>
          </a:bodyPr>
          <a:lstStyle/>
          <a:p>
            <a:pPr marL="0" marR="0" indent="0" algn="l" defTabSz="914296" rtl="0" eaLnBrk="1" fontAlgn="base" latinLnBrk="0" hangingPunct="1">
              <a:lnSpc>
                <a:spcPct val="100000"/>
              </a:lnSpc>
              <a:spcBef>
                <a:spcPct val="0"/>
              </a:spcBef>
              <a:spcAft>
                <a:spcPct val="0"/>
              </a:spcAft>
              <a:buClrTx/>
              <a:buSzTx/>
              <a:buFontTx/>
              <a:buNone/>
              <a:tabLst/>
            </a:pPr>
            <a:endParaRPr kumimoji="0" lang="en-US" sz="2300" b="0" i="0" u="none" strike="noStrike" cap="none" normalizeH="0" baseline="0">
              <a:ln>
                <a:noFill/>
              </a:ln>
              <a:solidFill>
                <a:srgbClr val="000000"/>
              </a:solidFill>
              <a:effectLst/>
              <a:latin typeface="Neutraface Text Book" charset="0"/>
              <a:ea typeface="ヒラギノ角ゴ ProN W3" charset="0"/>
              <a:cs typeface="ヒラギノ角ゴ ProN W3" charset="0"/>
              <a:sym typeface="Neutraface Text Book" charset="0"/>
            </a:endParaRPr>
          </a:p>
        </p:txBody>
      </p:sp>
      <p:sp>
        <p:nvSpPr>
          <p:cNvPr id="4" name="Rectangle 3"/>
          <p:cNvSpPr/>
          <p:nvPr userDrawn="1"/>
        </p:nvSpPr>
        <p:spPr bwMode="auto">
          <a:xfrm>
            <a:off x="0" y="44624"/>
            <a:ext cx="9906000" cy="134076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29" tIns="45715" rIns="91429" bIns="45715" numCol="1" rtlCol="0" anchor="t" anchorCtr="0" compatLnSpc="1">
            <a:prstTxWarp prst="textNoShape">
              <a:avLst/>
            </a:prstTxWarp>
          </a:bodyPr>
          <a:lstStyle/>
          <a:p>
            <a:pPr marL="0" marR="0" indent="0" algn="l" defTabSz="914296" rtl="0" eaLnBrk="1" fontAlgn="base" latinLnBrk="0" hangingPunct="1">
              <a:lnSpc>
                <a:spcPct val="100000"/>
              </a:lnSpc>
              <a:spcBef>
                <a:spcPct val="0"/>
              </a:spcBef>
              <a:spcAft>
                <a:spcPct val="0"/>
              </a:spcAft>
              <a:buClrTx/>
              <a:buSzTx/>
              <a:buFontTx/>
              <a:buNone/>
              <a:tabLst/>
            </a:pPr>
            <a:endParaRPr kumimoji="0" lang="en-US" sz="2300" b="0" i="0" u="none" strike="noStrike" cap="none" normalizeH="0" baseline="0">
              <a:ln>
                <a:noFill/>
              </a:ln>
              <a:solidFill>
                <a:srgbClr val="000000"/>
              </a:solidFill>
              <a:effectLst/>
              <a:latin typeface="Neutraface Text Book" charset="0"/>
              <a:ea typeface="ヒラギノ角ゴ ProN W3" charset="0"/>
              <a:cs typeface="ヒラギノ角ゴ ProN W3" charset="0"/>
              <a:sym typeface="Neutraface Text Book" charset="0"/>
            </a:endParaRPr>
          </a:p>
        </p:txBody>
      </p:sp>
    </p:spTree>
    <p:extLst>
      <p:ext uri="{BB962C8B-B14F-4D97-AF65-F5344CB8AC3E}">
        <p14:creationId xmlns:p14="http://schemas.microsoft.com/office/powerpoint/2010/main" val="28701531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246759630"/>
              </p:ext>
            </p:extLst>
          </p:nvPr>
        </p:nvGraphicFramePr>
        <p:xfrm>
          <a:off x="0" y="1"/>
          <a:ext cx="158750" cy="158751"/>
        </p:xfrm>
        <a:graphic>
          <a:graphicData uri="http://schemas.openxmlformats.org/presentationml/2006/ole">
            <mc:AlternateContent xmlns:mc="http://schemas.openxmlformats.org/markup-compatibility/2006">
              <mc:Choice xmlns:v="urn:schemas-microsoft-com:vml" Requires="v">
                <p:oleObj spid="_x0000_s2444"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1"/>
                        <a:ext cx="158750" cy="158751"/>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0" name="Rectangle 9"/>
          <p:cNvSpPr/>
          <p:nvPr userDrawn="1">
            <p:custDataLst>
              <p:tags r:id="rId3"/>
            </p:custDataLst>
          </p:nvPr>
        </p:nvSpPr>
        <p:spPr bwMode="auto">
          <a:xfrm>
            <a:off x="0" y="0"/>
            <a:ext cx="9906000" cy="6858000"/>
          </a:xfrm>
          <a:prstGeom prst="rect">
            <a:avLst/>
          </a:prstGeom>
          <a:solidFill>
            <a:srgbClr val="00009B"/>
          </a:solidFill>
          <a:ln w="9525" cap="flat" cmpd="sng" algn="ctr">
            <a:noFill/>
            <a:prstDash val="solid"/>
            <a:round/>
            <a:headEnd type="none" w="med" len="med"/>
            <a:tailEnd type="none" w="med" len="med"/>
          </a:ln>
          <a:effectLst/>
          <a:extLst/>
        </p:spPr>
        <p:txBody>
          <a:bodyPr vert="horz" wrap="square" lIns="91429" tIns="45715" rIns="91429" bIns="45715" numCol="1" rtlCol="0" anchor="t" anchorCtr="0" compatLnSpc="1">
            <a:prstTxWarp prst="textNoShape">
              <a:avLst/>
            </a:prstTxWarp>
          </a:bodyPr>
          <a:lstStyle/>
          <a:p>
            <a:pPr fontAlgn="base">
              <a:spcBef>
                <a:spcPct val="0"/>
              </a:spcBef>
              <a:spcAft>
                <a:spcPct val="0"/>
              </a:spcAft>
            </a:pPr>
            <a:endParaRPr lang="en-US" sz="2300" dirty="0">
              <a:solidFill>
                <a:srgbClr val="000000"/>
              </a:solidFill>
              <a:latin typeface="Source Sans Pro"/>
              <a:cs typeface="Source Sans Pro"/>
              <a:sym typeface="Neutraface Text Book" charset="0"/>
            </a:endParaRPr>
          </a:p>
        </p:txBody>
      </p:sp>
      <p:sp>
        <p:nvSpPr>
          <p:cNvPr id="4" name="Rectangle 1"/>
          <p:cNvSpPr>
            <a:spLocks noGrp="1" noChangeArrowheads="1"/>
          </p:cNvSpPr>
          <p:nvPr>
            <p:ph idx="1"/>
            <p:custDataLst>
              <p:tags r:id="rId4"/>
            </p:custDataLst>
          </p:nvPr>
        </p:nvSpPr>
        <p:spPr bwMode="auto">
          <a:xfrm>
            <a:off x="619125" y="3049364"/>
            <a:ext cx="8648402" cy="2286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a:lstStyle>
            <a:lvl1pPr>
              <a:defRPr>
                <a:solidFill>
                  <a:schemeClr val="bg1"/>
                </a:solidFill>
              </a:defRPr>
            </a:lvl1pPr>
          </a:lstStyle>
          <a:p>
            <a:pPr lvl="0"/>
            <a:r>
              <a:rPr lang="en-US" noProof="0" smtClean="0">
                <a:sym typeface="Neutraface Text Book" charset="0"/>
              </a:rPr>
              <a:t>Click to edit Master text styles</a:t>
            </a:r>
          </a:p>
        </p:txBody>
      </p:sp>
      <p:sp>
        <p:nvSpPr>
          <p:cNvPr id="5" name="Rectangle 3"/>
          <p:cNvSpPr>
            <a:spLocks noGrp="1" noChangeArrowheads="1"/>
          </p:cNvSpPr>
          <p:nvPr>
            <p:ph type="title"/>
            <p:custDataLst>
              <p:tags r:id="rId5"/>
            </p:custDataLst>
          </p:nvPr>
        </p:nvSpPr>
        <p:spPr bwMode="auto">
          <a:xfrm>
            <a:off x="619125" y="2408189"/>
            <a:ext cx="8648402" cy="66077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a:lstStyle>
            <a:lvl1pPr>
              <a:defRPr sz="4000" b="1">
                <a:solidFill>
                  <a:schemeClr val="bg1"/>
                </a:solidFill>
                <a:latin typeface="Source Sans Pro Bold"/>
                <a:cs typeface="Source Sans Pro Bold"/>
              </a:defRPr>
            </a:lvl1pPr>
          </a:lstStyle>
          <a:p>
            <a:pPr lvl="0"/>
            <a:r>
              <a:rPr lang="en-US" noProof="0" dirty="0" smtClean="0">
                <a:sym typeface="Neutraface Text Book" charset="0"/>
              </a:rPr>
              <a:t>Click to edit Master title style</a:t>
            </a:r>
            <a:endParaRPr lang="en-US" noProof="0" dirty="0">
              <a:sym typeface="Neutraface Text Book" charset="0"/>
            </a:endParaRPr>
          </a:p>
        </p:txBody>
      </p:sp>
      <p:sp>
        <p:nvSpPr>
          <p:cNvPr id="12" name="Rectangle 11"/>
          <p:cNvSpPr/>
          <p:nvPr userDrawn="1">
            <p:custDataLst>
              <p:tags r:id="rId6"/>
            </p:custDataLst>
          </p:nvPr>
        </p:nvSpPr>
        <p:spPr bwMode="auto">
          <a:xfrm>
            <a:off x="7210578" y="5107485"/>
            <a:ext cx="2685574" cy="906339"/>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91429" tIns="45715" rIns="91429" bIns="45715" numCol="1" rtlCol="0" anchor="t" anchorCtr="0" compatLnSpc="1">
            <a:prstTxWarp prst="textNoShape">
              <a:avLst/>
            </a:prstTxWarp>
          </a:bodyPr>
          <a:lstStyle/>
          <a:p>
            <a:pPr fontAlgn="base">
              <a:spcBef>
                <a:spcPct val="0"/>
              </a:spcBef>
              <a:spcAft>
                <a:spcPct val="0"/>
              </a:spcAft>
            </a:pPr>
            <a:endParaRPr lang="en-US" sz="2300">
              <a:solidFill>
                <a:srgbClr val="000000"/>
              </a:solidFill>
              <a:sym typeface="Neutraface Text Book" charset="0"/>
            </a:endParaRPr>
          </a:p>
        </p:txBody>
      </p:sp>
      <p:pic>
        <p:nvPicPr>
          <p:cNvPr id="13" name="Picture 44" descr="http://t1.gstatic.com/images?q=tbn:ANd9GcS-TCeP5_rbsrXyYxOdmc8tOnvTPIwWfU9obyUwEns1dWEluKflAQ"/>
          <p:cNvPicPr>
            <a:picLocks noChangeAspect="1" noChangeArrowheads="1"/>
          </p:cNvPicPr>
          <p:nvPr userDrawn="1">
            <p:custDataLst>
              <p:tags r:id="rId7"/>
            </p:custDataLst>
          </p:nvPr>
        </p:nvPicPr>
        <p:blipFill>
          <a:blip r:embed="rId11">
            <a:extLst>
              <a:ext uri="{28A0092B-C50C-407E-A947-70E740481C1C}">
                <a14:useLocalDpi xmlns:a14="http://schemas.microsoft.com/office/drawing/2010/main" val="0"/>
              </a:ext>
            </a:extLst>
          </a:blip>
          <a:srcRect/>
          <a:stretch>
            <a:fillRect/>
          </a:stretch>
        </p:blipFill>
        <p:spPr bwMode="auto">
          <a:xfrm>
            <a:off x="7517086" y="5182252"/>
            <a:ext cx="2177549" cy="733523"/>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 Placeholder 10"/>
          <p:cNvSpPr txBox="1">
            <a:spLocks/>
          </p:cNvSpPr>
          <p:nvPr userDrawn="1"/>
        </p:nvSpPr>
        <p:spPr>
          <a:xfrm>
            <a:off x="0" y="6598800"/>
            <a:ext cx="9906000" cy="259200"/>
          </a:xfrm>
          <a:prstGeom prst="rect">
            <a:avLst/>
          </a:prstGeom>
          <a:solidFill>
            <a:schemeClr val="bg1"/>
          </a:solidFill>
        </p:spPr>
        <p:txBody>
          <a:bodyPr lIns="91429" tIns="45715" rIns="91429" bIns="45715" anchor="b"/>
          <a:lstStyle>
            <a:lvl1pPr marL="0" indent="-185738" algn="l" rtl="0" eaLnBrk="0" fontAlgn="base" hangingPunct="0">
              <a:lnSpc>
                <a:spcPct val="150000"/>
              </a:lnSpc>
              <a:spcBef>
                <a:spcPts val="600"/>
              </a:spcBef>
              <a:spcAft>
                <a:spcPts val="600"/>
              </a:spcAft>
              <a:buClr>
                <a:srgbClr val="00009B"/>
              </a:buClr>
              <a:buSzPct val="125000"/>
              <a:buFont typeface="Neutraface Text Book" charset="0"/>
              <a:buNone/>
              <a:defRPr sz="1800" b="0" i="0">
                <a:solidFill>
                  <a:srgbClr val="271F2E"/>
                </a:solidFill>
                <a:latin typeface="Neutraface Text Book"/>
                <a:ea typeface="+mn-ea"/>
                <a:cs typeface="Neutraface Text Book"/>
                <a:sym typeface="Neutraface Text Book" charset="0"/>
              </a:defRPr>
            </a:lvl1pPr>
            <a:lvl2pPr marL="0" indent="-185738" algn="l" rtl="0" eaLnBrk="0" fontAlgn="base" hangingPunct="0">
              <a:lnSpc>
                <a:spcPct val="150000"/>
              </a:lnSpc>
              <a:spcBef>
                <a:spcPts val="600"/>
              </a:spcBef>
              <a:spcAft>
                <a:spcPts val="600"/>
              </a:spcAft>
              <a:buClr>
                <a:srgbClr val="00009B"/>
              </a:buClr>
              <a:buSzPct val="125000"/>
              <a:buFont typeface="Neutraface Text Book" charset="0"/>
              <a:buNone/>
              <a:defRPr sz="1800" b="0" i="0">
                <a:solidFill>
                  <a:srgbClr val="271F2E"/>
                </a:solidFill>
                <a:latin typeface="Neutraface Text Book"/>
                <a:ea typeface="+mn-ea"/>
                <a:cs typeface="Neutraface Text Book"/>
                <a:sym typeface="Neutraface Text Book" charset="0"/>
              </a:defRPr>
            </a:lvl2pPr>
            <a:lvl3pPr marL="0" indent="-228600" algn="l" rtl="0" eaLnBrk="0" fontAlgn="base" hangingPunct="0">
              <a:lnSpc>
                <a:spcPct val="150000"/>
              </a:lnSpc>
              <a:spcBef>
                <a:spcPts val="600"/>
              </a:spcBef>
              <a:spcAft>
                <a:spcPts val="600"/>
              </a:spcAft>
              <a:buClr>
                <a:srgbClr val="271F2E"/>
              </a:buClr>
              <a:buSzPct val="125000"/>
              <a:buFont typeface="Neutraface Text Book" charset="0"/>
              <a:buNone/>
              <a:defRPr sz="1800" b="0" i="0">
                <a:solidFill>
                  <a:srgbClr val="271F2E"/>
                </a:solidFill>
                <a:latin typeface="Neutraface Text Book"/>
                <a:ea typeface="+mn-ea"/>
                <a:cs typeface="Neutraface Text Book"/>
                <a:sym typeface="Neutraface Text Book" charset="0"/>
              </a:defRPr>
            </a:lvl3pPr>
            <a:lvl4pPr marL="0" indent="-228600" algn="l" rtl="0" eaLnBrk="0" fontAlgn="base" hangingPunct="0">
              <a:lnSpc>
                <a:spcPct val="150000"/>
              </a:lnSpc>
              <a:spcBef>
                <a:spcPts val="600"/>
              </a:spcBef>
              <a:spcAft>
                <a:spcPts val="600"/>
              </a:spcAft>
              <a:buClr>
                <a:srgbClr val="271F2E"/>
              </a:buClr>
              <a:buSzPct val="125000"/>
              <a:buFont typeface="Neutraface Text Book" charset="0"/>
              <a:buNone/>
              <a:defRPr sz="1800" b="0" i="0">
                <a:solidFill>
                  <a:srgbClr val="271F2E"/>
                </a:solidFill>
                <a:latin typeface="Neutraface Text Book"/>
                <a:ea typeface="+mn-ea"/>
                <a:cs typeface="Neutraface Text Book"/>
                <a:sym typeface="Neutraface Text Book" charset="0"/>
              </a:defRPr>
            </a:lvl4pPr>
            <a:lvl5pPr marL="0" indent="-228600" algn="l" rtl="0" eaLnBrk="0" fontAlgn="base" hangingPunct="0">
              <a:lnSpc>
                <a:spcPct val="150000"/>
              </a:lnSpc>
              <a:spcBef>
                <a:spcPts val="600"/>
              </a:spcBef>
              <a:spcAft>
                <a:spcPts val="600"/>
              </a:spcAft>
              <a:buClr>
                <a:srgbClr val="271F2E"/>
              </a:buClr>
              <a:buSzPct val="125000"/>
              <a:buFont typeface="Neutraface Text Book" charset="0"/>
              <a:buNone/>
              <a:defRPr sz="1800" b="0" i="0">
                <a:solidFill>
                  <a:srgbClr val="271F2E"/>
                </a:solidFill>
                <a:latin typeface="Neutraface Text Book"/>
                <a:ea typeface="+mn-ea"/>
                <a:cs typeface="Neutraface Text Book"/>
                <a:sym typeface="Neutraface Text Book" charset="0"/>
              </a:defRPr>
            </a:lvl5pPr>
            <a:lvl6pPr marL="336774" algn="l" rtl="0" fontAlgn="base">
              <a:lnSpc>
                <a:spcPct val="80000"/>
              </a:lnSpc>
              <a:spcBef>
                <a:spcPts val="516"/>
              </a:spcBef>
              <a:spcAft>
                <a:spcPct val="0"/>
              </a:spcAft>
              <a:buClr>
                <a:srgbClr val="271F2E"/>
              </a:buClr>
              <a:buSzPct val="125000"/>
              <a:buFont typeface="Neutraface Text Book" charset="0"/>
              <a:buChar char="•"/>
              <a:defRPr sz="1000">
                <a:solidFill>
                  <a:srgbClr val="271F2E"/>
                </a:solidFill>
                <a:latin typeface="+mn-lt"/>
                <a:ea typeface="+mn-ea"/>
                <a:cs typeface="+mn-cs"/>
                <a:sym typeface="Neutraface Text Book" charset="0"/>
              </a:defRPr>
            </a:lvl6pPr>
            <a:lvl7pPr marL="673547" algn="l" rtl="0" fontAlgn="base">
              <a:lnSpc>
                <a:spcPct val="80000"/>
              </a:lnSpc>
              <a:spcBef>
                <a:spcPts val="516"/>
              </a:spcBef>
              <a:spcAft>
                <a:spcPct val="0"/>
              </a:spcAft>
              <a:buClr>
                <a:srgbClr val="271F2E"/>
              </a:buClr>
              <a:buSzPct val="125000"/>
              <a:buFont typeface="Neutraface Text Book" charset="0"/>
              <a:buChar char="•"/>
              <a:defRPr sz="1000">
                <a:solidFill>
                  <a:srgbClr val="271F2E"/>
                </a:solidFill>
                <a:latin typeface="+mn-lt"/>
                <a:ea typeface="+mn-ea"/>
                <a:cs typeface="+mn-cs"/>
                <a:sym typeface="Neutraface Text Book" charset="0"/>
              </a:defRPr>
            </a:lvl7pPr>
            <a:lvl8pPr marL="1010321" algn="l" rtl="0" fontAlgn="base">
              <a:lnSpc>
                <a:spcPct val="80000"/>
              </a:lnSpc>
              <a:spcBef>
                <a:spcPts val="516"/>
              </a:spcBef>
              <a:spcAft>
                <a:spcPct val="0"/>
              </a:spcAft>
              <a:buClr>
                <a:srgbClr val="271F2E"/>
              </a:buClr>
              <a:buSzPct val="125000"/>
              <a:buFont typeface="Neutraface Text Book" charset="0"/>
              <a:buChar char="•"/>
              <a:defRPr sz="1000">
                <a:solidFill>
                  <a:srgbClr val="271F2E"/>
                </a:solidFill>
                <a:latin typeface="+mn-lt"/>
                <a:ea typeface="+mn-ea"/>
                <a:cs typeface="+mn-cs"/>
                <a:sym typeface="Neutraface Text Book" charset="0"/>
              </a:defRPr>
            </a:lvl8pPr>
            <a:lvl9pPr marL="1347094" algn="l" rtl="0" fontAlgn="base">
              <a:lnSpc>
                <a:spcPct val="80000"/>
              </a:lnSpc>
              <a:spcBef>
                <a:spcPts val="516"/>
              </a:spcBef>
              <a:spcAft>
                <a:spcPct val="0"/>
              </a:spcAft>
              <a:buClr>
                <a:srgbClr val="271F2E"/>
              </a:buClr>
              <a:buSzPct val="125000"/>
              <a:buFont typeface="Neutraface Text Book" charset="0"/>
              <a:buChar char="•"/>
              <a:defRPr sz="1000">
                <a:solidFill>
                  <a:srgbClr val="271F2E"/>
                </a:solidFill>
                <a:latin typeface="+mn-lt"/>
                <a:ea typeface="+mn-ea"/>
                <a:cs typeface="+mn-cs"/>
                <a:sym typeface="Neutraface Text Book" charset="0"/>
              </a:defRPr>
            </a:lvl9pPr>
          </a:lstStyle>
          <a:p>
            <a:endParaRPr lang="en-US" dirty="0"/>
          </a:p>
        </p:txBody>
      </p:sp>
      <p:sp>
        <p:nvSpPr>
          <p:cNvPr id="16" name="Text Placeholder 15"/>
          <p:cNvSpPr>
            <a:spLocks noGrp="1"/>
          </p:cNvSpPr>
          <p:nvPr>
            <p:ph type="body" sz="quarter" idx="10"/>
          </p:nvPr>
        </p:nvSpPr>
        <p:spPr>
          <a:xfrm>
            <a:off x="0" y="6525344"/>
            <a:ext cx="9906000" cy="259200"/>
          </a:xfrm>
        </p:spPr>
        <p:txBody>
          <a:bodyPr/>
          <a:lstStyle>
            <a:lvl1pPr algn="r">
              <a:defRPr sz="1200"/>
            </a:lvl1pPr>
          </a:lstStyle>
          <a:p>
            <a:pPr lvl="0"/>
            <a:r>
              <a:rPr lang="en-US" dirty="0" smtClean="0"/>
              <a:t>Click to edit Master text styles</a:t>
            </a:r>
          </a:p>
        </p:txBody>
      </p:sp>
    </p:spTree>
    <p:extLst>
      <p:ext uri="{BB962C8B-B14F-4D97-AF65-F5344CB8AC3E}">
        <p14:creationId xmlns:p14="http://schemas.microsoft.com/office/powerpoint/2010/main" val="35169817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9_Source">
    <p:spTree>
      <p:nvGrpSpPr>
        <p:cNvPr id="1" name=""/>
        <p:cNvGrpSpPr/>
        <p:nvPr/>
      </p:nvGrpSpPr>
      <p:grpSpPr>
        <a:xfrm>
          <a:off x="0" y="0"/>
          <a:ext cx="0" cy="0"/>
          <a:chOff x="0" y="0"/>
          <a:chExt cx="0" cy="0"/>
        </a:xfrm>
      </p:grpSpPr>
      <p:sp>
        <p:nvSpPr>
          <p:cNvPr id="2" name="Title 1"/>
          <p:cNvSpPr>
            <a:spLocks noGrp="1"/>
          </p:cNvSpPr>
          <p:nvPr>
            <p:ph type="title"/>
          </p:nvPr>
        </p:nvSpPr>
        <p:spPr>
          <a:xfrm>
            <a:off x="309563" y="374303"/>
            <a:ext cx="8027813" cy="571500"/>
          </a:xfrm>
        </p:spPr>
        <p:txBody>
          <a:bodyPr anchor="t"/>
          <a:lstStyle>
            <a:lvl1pPr>
              <a:lnSpc>
                <a:spcPct val="100000"/>
              </a:lnSpc>
              <a:defRPr lang="en-US" sz="2800" dirty="0">
                <a:solidFill>
                  <a:srgbClr val="00009B"/>
                </a:solidFill>
                <a:latin typeface="Source Sans Pro Semibold"/>
                <a:ea typeface="+mj-ea"/>
                <a:cs typeface="Source Sans Pro Semibold"/>
                <a:sym typeface="Neutraface Text Book" charset="0"/>
              </a:defRPr>
            </a:lvl1pPr>
          </a:lstStyle>
          <a:p>
            <a:pPr marL="41275" lvl="0" indent="-41275" algn="l" rtl="0" eaLnBrk="0" fontAlgn="base" hangingPunct="0">
              <a:lnSpc>
                <a:spcPct val="100000"/>
              </a:lnSpc>
              <a:spcBef>
                <a:spcPct val="0"/>
              </a:spcBef>
              <a:spcAft>
                <a:spcPct val="0"/>
              </a:spcAft>
            </a:pPr>
            <a:r>
              <a:rPr lang="en-US" smtClean="0"/>
              <a:t>Click to edit Master title style</a:t>
            </a:r>
            <a:endParaRPr lang="en-US" dirty="0"/>
          </a:p>
        </p:txBody>
      </p:sp>
      <p:sp>
        <p:nvSpPr>
          <p:cNvPr id="5" name="Rectangle 3"/>
          <p:cNvSpPr>
            <a:spLocks noGrp="1" noChangeArrowheads="1"/>
          </p:cNvSpPr>
          <p:nvPr>
            <p:ph idx="1"/>
          </p:nvPr>
        </p:nvSpPr>
        <p:spPr bwMode="auto">
          <a:xfrm>
            <a:off x="619125" y="1556414"/>
            <a:ext cx="8667750" cy="438447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lvl1pPr marL="360000" indent="-360000">
              <a:buClr>
                <a:srgbClr val="000090"/>
              </a:buClr>
              <a:buSzPct val="100000"/>
              <a:buFont typeface="+mj-lt"/>
              <a:buAutoNum type="arabicPeriod"/>
              <a:tabLst>
                <a:tab pos="355600" algn="l"/>
              </a:tabLst>
              <a:defRPr/>
            </a:lvl1pPr>
            <a:lvl2pPr marL="727075" indent="-358775" defTabSz="723900">
              <a:buClr>
                <a:srgbClr val="000090"/>
              </a:buClr>
              <a:buSzPct val="100000"/>
              <a:buFont typeface="+mj-lt"/>
              <a:buAutoNum type="arabicPeriod"/>
              <a:tabLst>
                <a:tab pos="723900" algn="l"/>
              </a:tabLst>
              <a:defRPr/>
            </a:lvl2pPr>
            <a:lvl3pPr marL="1082675" indent="-358775">
              <a:buClr>
                <a:srgbClr val="000090"/>
              </a:buClr>
              <a:buSzPct val="100000"/>
              <a:buFont typeface="+mj-lt"/>
              <a:buAutoNum type="arabicPeriod"/>
              <a:tabLst>
                <a:tab pos="1079500" algn="l"/>
              </a:tabLst>
              <a:defRPr/>
            </a:lvl3pPr>
            <a:lvl4pPr marL="1438275" indent="-358775">
              <a:buClr>
                <a:srgbClr val="000090"/>
              </a:buClr>
              <a:buSzPct val="100000"/>
              <a:buFont typeface="+mj-lt"/>
              <a:buAutoNum type="arabicPeriod"/>
              <a:tabLst>
                <a:tab pos="1435100" algn="l"/>
              </a:tabLst>
              <a:defRPr/>
            </a:lvl4pPr>
            <a:lvl5pPr marL="1793875" indent="-358775">
              <a:buClr>
                <a:srgbClr val="000090"/>
              </a:buClr>
              <a:buSzPct val="100000"/>
              <a:buFont typeface="+mj-lt"/>
              <a:buAutoNum type="arabicPeriod"/>
              <a:tabLst>
                <a:tab pos="1790700" algn="l"/>
              </a:tabLst>
              <a:defRPr/>
            </a:lvl5pPr>
          </a:lstStyle>
          <a:p>
            <a:pPr lvl="0"/>
            <a:r>
              <a:rPr lang="en-US" noProof="0" dirty="0" smtClean="0">
                <a:sym typeface="Neutraface Text Book" charset="0"/>
              </a:rPr>
              <a:t>Click to edit Master text styles</a:t>
            </a:r>
          </a:p>
          <a:p>
            <a:pPr lvl="1"/>
            <a:r>
              <a:rPr lang="en-US" noProof="0" dirty="0" smtClean="0">
                <a:sym typeface="Neutraface Text Book" charset="0"/>
              </a:rPr>
              <a:t>Second level</a:t>
            </a:r>
          </a:p>
          <a:p>
            <a:pPr lvl="2"/>
            <a:r>
              <a:rPr lang="en-US" noProof="0" dirty="0" smtClean="0">
                <a:sym typeface="Neutraface Text Book" charset="0"/>
              </a:rPr>
              <a:t>Third level</a:t>
            </a:r>
          </a:p>
          <a:p>
            <a:pPr lvl="3"/>
            <a:r>
              <a:rPr lang="en-US" noProof="0" dirty="0" smtClean="0">
                <a:sym typeface="Neutraface Text Book" charset="0"/>
              </a:rPr>
              <a:t>Fourth level</a:t>
            </a:r>
          </a:p>
          <a:p>
            <a:pPr lvl="4"/>
            <a:r>
              <a:rPr lang="en-US" noProof="0" dirty="0" smtClean="0">
                <a:sym typeface="Neutraface Text Book" charset="0"/>
              </a:rPr>
              <a:t>Fifth level</a:t>
            </a:r>
          </a:p>
        </p:txBody>
      </p:sp>
      <p:sp>
        <p:nvSpPr>
          <p:cNvPr id="17" name="Text Placeholder 6"/>
          <p:cNvSpPr>
            <a:spLocks noGrp="1"/>
          </p:cNvSpPr>
          <p:nvPr>
            <p:ph type="body" sz="quarter" idx="14"/>
          </p:nvPr>
        </p:nvSpPr>
        <p:spPr>
          <a:xfrm>
            <a:off x="8466000" y="0"/>
            <a:ext cx="1440000" cy="360000"/>
          </a:xfrm>
          <a:prstGeom prst="rect">
            <a:avLst/>
          </a:prstGeom>
          <a:solidFill>
            <a:schemeClr val="bg2">
              <a:lumMod val="20000"/>
              <a:lumOff val="80000"/>
            </a:schemeClr>
          </a:solidFill>
        </p:spPr>
        <p:txBody>
          <a:bodyPr wrap="none" anchor="ctr">
            <a:noAutofit/>
          </a:bodyPr>
          <a:lstStyle>
            <a:lvl1pPr algn="r">
              <a:spcAft>
                <a:spcPts val="0"/>
              </a:spcAft>
              <a:defRPr sz="1600">
                <a:solidFill>
                  <a:srgbClr val="7F7F7F"/>
                </a:solidFill>
              </a:defRPr>
            </a:lvl1pPr>
          </a:lstStyle>
          <a:p>
            <a:pPr lvl="0"/>
            <a:endParaRPr lang="de-CH" dirty="0" smtClean="0"/>
          </a:p>
        </p:txBody>
      </p:sp>
    </p:spTree>
    <p:extLst>
      <p:ext uri="{BB962C8B-B14F-4D97-AF65-F5344CB8AC3E}">
        <p14:creationId xmlns:p14="http://schemas.microsoft.com/office/powerpoint/2010/main" val="33121947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Source">
    <p:spTree>
      <p:nvGrpSpPr>
        <p:cNvPr id="1" name=""/>
        <p:cNvGrpSpPr/>
        <p:nvPr/>
      </p:nvGrpSpPr>
      <p:grpSpPr>
        <a:xfrm>
          <a:off x="0" y="0"/>
          <a:ext cx="0" cy="0"/>
          <a:chOff x="0" y="0"/>
          <a:chExt cx="0" cy="0"/>
        </a:xfrm>
      </p:grpSpPr>
      <p:sp>
        <p:nvSpPr>
          <p:cNvPr id="2" name="Title 1"/>
          <p:cNvSpPr>
            <a:spLocks noGrp="1"/>
          </p:cNvSpPr>
          <p:nvPr>
            <p:ph type="title"/>
          </p:nvPr>
        </p:nvSpPr>
        <p:spPr>
          <a:xfrm>
            <a:off x="343684" y="367479"/>
            <a:ext cx="8027813" cy="571500"/>
          </a:xfrm>
          <a:prstGeom prst="rect">
            <a:avLst/>
          </a:prstGeom>
        </p:spPr>
        <p:txBody>
          <a:bodyPr anchor="t"/>
          <a:lstStyle>
            <a:lvl1pPr>
              <a:lnSpc>
                <a:spcPct val="100000"/>
              </a:lnSpc>
              <a:defRPr lang="en-US" sz="2800" b="1" dirty="0">
                <a:solidFill>
                  <a:srgbClr val="00009B"/>
                </a:solidFill>
                <a:latin typeface="Source Sans Pro Semibold"/>
                <a:ea typeface="+mj-ea"/>
                <a:cs typeface="Source Sans Pro Semibold"/>
                <a:sym typeface="Neutraface Text Book" charset="0"/>
              </a:defRPr>
            </a:lvl1pPr>
          </a:lstStyle>
          <a:p>
            <a:pPr marL="41271" lvl="0" indent="-41271" algn="l" rtl="0" eaLnBrk="0" fontAlgn="base" hangingPunct="0">
              <a:lnSpc>
                <a:spcPct val="100000"/>
              </a:lnSpc>
              <a:spcBef>
                <a:spcPct val="0"/>
              </a:spcBef>
              <a:spcAft>
                <a:spcPct val="0"/>
              </a:spcAft>
            </a:pPr>
            <a:r>
              <a:rPr lang="en-US" dirty="0" smtClean="0"/>
              <a:t>Click to edit Master title style</a:t>
            </a:r>
            <a:endParaRPr lang="en-US" dirty="0"/>
          </a:p>
        </p:txBody>
      </p:sp>
      <p:sp>
        <p:nvSpPr>
          <p:cNvPr id="5" name="Rectangle 3"/>
          <p:cNvSpPr>
            <a:spLocks noGrp="1" noChangeArrowheads="1"/>
          </p:cNvSpPr>
          <p:nvPr>
            <p:ph idx="1"/>
          </p:nvPr>
        </p:nvSpPr>
        <p:spPr bwMode="auto">
          <a:xfrm>
            <a:off x="619125" y="1556415"/>
            <a:ext cx="8667750" cy="43844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a:lstStyle>
            <a:lvl1pPr marL="359959" indent="-359959">
              <a:buClr>
                <a:srgbClr val="000090"/>
              </a:buClr>
              <a:buSzPct val="100000"/>
              <a:buFont typeface="+mj-lt"/>
              <a:buAutoNum type="arabicPeriod"/>
              <a:tabLst>
                <a:tab pos="355559" algn="l"/>
              </a:tabLst>
              <a:defRPr/>
            </a:lvl1pPr>
            <a:lvl2pPr marL="726992" indent="-358734" defTabSz="723818">
              <a:buClr>
                <a:srgbClr val="000090"/>
              </a:buClr>
              <a:buSzPct val="100000"/>
              <a:buFont typeface="+mj-lt"/>
              <a:buAutoNum type="arabicPeriod"/>
              <a:tabLst>
                <a:tab pos="723818" algn="l"/>
              </a:tabLst>
              <a:defRPr/>
            </a:lvl2pPr>
            <a:lvl3pPr marL="1082552" indent="-358734">
              <a:buClr>
                <a:srgbClr val="000090"/>
              </a:buClr>
              <a:buSzPct val="100000"/>
              <a:buFont typeface="+mj-lt"/>
              <a:buAutoNum type="arabicPeriod"/>
              <a:tabLst>
                <a:tab pos="1079377" algn="l"/>
              </a:tabLst>
              <a:defRPr/>
            </a:lvl3pPr>
            <a:lvl4pPr marL="1438111" indent="-358734">
              <a:buClr>
                <a:srgbClr val="000090"/>
              </a:buClr>
              <a:buSzPct val="100000"/>
              <a:buFont typeface="+mj-lt"/>
              <a:buAutoNum type="arabicPeriod"/>
              <a:tabLst>
                <a:tab pos="1434937" algn="l"/>
              </a:tabLst>
              <a:defRPr/>
            </a:lvl4pPr>
            <a:lvl5pPr marL="1793671" indent="-358734">
              <a:buClr>
                <a:srgbClr val="000090"/>
              </a:buClr>
              <a:buSzPct val="100000"/>
              <a:buFont typeface="+mj-lt"/>
              <a:buAutoNum type="arabicPeriod"/>
              <a:tabLst>
                <a:tab pos="1790497" algn="l"/>
              </a:tabLst>
              <a:defRPr/>
            </a:lvl5pPr>
          </a:lstStyle>
          <a:p>
            <a:pPr lvl="0"/>
            <a:r>
              <a:rPr lang="en-US" noProof="0" dirty="0" smtClean="0">
                <a:sym typeface="Neutraface Text Book" charset="0"/>
              </a:rPr>
              <a:t>Click to edit Master text styles</a:t>
            </a:r>
          </a:p>
          <a:p>
            <a:pPr lvl="1"/>
            <a:r>
              <a:rPr lang="en-US" noProof="0" dirty="0" smtClean="0">
                <a:sym typeface="Neutraface Text Book" charset="0"/>
              </a:rPr>
              <a:t>Second level</a:t>
            </a:r>
          </a:p>
          <a:p>
            <a:pPr lvl="2"/>
            <a:r>
              <a:rPr lang="en-US" noProof="0" dirty="0" smtClean="0">
                <a:sym typeface="Neutraface Text Book" charset="0"/>
              </a:rPr>
              <a:t>Third level</a:t>
            </a:r>
          </a:p>
          <a:p>
            <a:pPr lvl="3"/>
            <a:r>
              <a:rPr lang="en-US" noProof="0" dirty="0" smtClean="0">
                <a:sym typeface="Neutraface Text Book" charset="0"/>
              </a:rPr>
              <a:t>Fourth level</a:t>
            </a:r>
          </a:p>
          <a:p>
            <a:pPr lvl="4"/>
            <a:r>
              <a:rPr lang="en-US" noProof="0" dirty="0" smtClean="0">
                <a:sym typeface="Neutraface Text Book" charset="0"/>
              </a:rPr>
              <a:t>Fifth level</a:t>
            </a:r>
          </a:p>
        </p:txBody>
      </p:sp>
      <p:sp>
        <p:nvSpPr>
          <p:cNvPr id="6" name="Text Placeholder 6"/>
          <p:cNvSpPr>
            <a:spLocks noGrp="1"/>
          </p:cNvSpPr>
          <p:nvPr>
            <p:ph type="body" sz="quarter" idx="12"/>
          </p:nvPr>
        </p:nvSpPr>
        <p:spPr>
          <a:xfrm>
            <a:off x="273504" y="6076313"/>
            <a:ext cx="9216000" cy="390339"/>
          </a:xfrm>
          <a:prstGeom prst="rect">
            <a:avLst/>
          </a:prstGeom>
        </p:spPr>
        <p:txBody>
          <a:bodyPr anchor="ctr">
            <a:spAutoFit/>
          </a:bodyPr>
          <a:lstStyle>
            <a:lvl1pPr>
              <a:spcAft>
                <a:spcPts val="0"/>
              </a:spcAft>
              <a:defRPr sz="1200">
                <a:solidFill>
                  <a:srgbClr val="808080"/>
                </a:solidFill>
              </a:defRPr>
            </a:lvl1pPr>
          </a:lstStyle>
          <a:p>
            <a:pPr lvl="0"/>
            <a:endParaRPr lang="de-CH" dirty="0" smtClean="0"/>
          </a:p>
        </p:txBody>
      </p:sp>
      <p:sp>
        <p:nvSpPr>
          <p:cNvPr id="17" name="Text Placeholder 6"/>
          <p:cNvSpPr>
            <a:spLocks noGrp="1"/>
          </p:cNvSpPr>
          <p:nvPr>
            <p:ph type="body" sz="quarter" idx="14"/>
          </p:nvPr>
        </p:nvSpPr>
        <p:spPr>
          <a:xfrm>
            <a:off x="8466000" y="0"/>
            <a:ext cx="1440000" cy="360000"/>
          </a:xfrm>
          <a:prstGeom prst="rect">
            <a:avLst/>
          </a:prstGeom>
          <a:solidFill>
            <a:schemeClr val="bg2">
              <a:lumMod val="20000"/>
              <a:lumOff val="80000"/>
            </a:schemeClr>
          </a:solidFill>
        </p:spPr>
        <p:txBody>
          <a:bodyPr wrap="none" anchor="ctr">
            <a:noAutofit/>
          </a:bodyPr>
          <a:lstStyle>
            <a:lvl1pPr algn="r">
              <a:spcAft>
                <a:spcPts val="0"/>
              </a:spcAft>
              <a:defRPr sz="1600">
                <a:solidFill>
                  <a:srgbClr val="7F7F7F"/>
                </a:solidFill>
              </a:defRPr>
            </a:lvl1pPr>
          </a:lstStyle>
          <a:p>
            <a:pPr lvl="0"/>
            <a:endParaRPr lang="de-CH" dirty="0" smtClean="0"/>
          </a:p>
        </p:txBody>
      </p:sp>
    </p:spTree>
    <p:extLst>
      <p:ext uri="{BB962C8B-B14F-4D97-AF65-F5344CB8AC3E}">
        <p14:creationId xmlns:p14="http://schemas.microsoft.com/office/powerpoint/2010/main" val="1622802226"/>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38743" y="367954"/>
            <a:ext cx="8027813" cy="5715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42570" bIns="0" numCol="1" anchor="t" anchorCtr="0" compatLnSpc="1">
            <a:prstTxWarp prst="textNoShape">
              <a:avLst/>
            </a:prstTxWarp>
          </a:bodyPr>
          <a:lstStyle/>
          <a:p>
            <a:pPr lvl="0"/>
            <a:r>
              <a:rPr lang="en-US" dirty="0" smtClean="0">
                <a:sym typeface="Neutraface Text Book" charset="0"/>
              </a:rPr>
              <a:t>Click to edit Master title style</a:t>
            </a:r>
            <a:endParaRPr lang="en-US" dirty="0">
              <a:sym typeface="Neutraface Text Book" charset="0"/>
            </a:endParaRPr>
          </a:p>
        </p:txBody>
      </p:sp>
      <p:sp>
        <p:nvSpPr>
          <p:cNvPr id="2051" name="Rectangle 3"/>
          <p:cNvSpPr>
            <a:spLocks noGrp="1" noChangeArrowheads="1"/>
          </p:cNvSpPr>
          <p:nvPr>
            <p:ph type="body" idx="1"/>
          </p:nvPr>
        </p:nvSpPr>
        <p:spPr bwMode="auto">
          <a:xfrm>
            <a:off x="619125" y="1556217"/>
            <a:ext cx="8667750" cy="4384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6122" tIns="56122" rIns="98693" bIns="56122" numCol="1" anchor="t" anchorCtr="0" compatLnSpc="1">
            <a:prstTxWarp prst="textNoShape">
              <a:avLst/>
            </a:prstTxWarp>
          </a:bodyPr>
          <a:lstStyle/>
          <a:p>
            <a:pPr lvl="0"/>
            <a:r>
              <a:rPr lang="en-US" dirty="0">
                <a:sym typeface="Neutraface Text Book" charset="0"/>
              </a:rPr>
              <a:t>Click to edit </a:t>
            </a:r>
            <a:r>
              <a:rPr lang="en-US" dirty="0" smtClean="0">
                <a:sym typeface="Neutraface Text Book" charset="0"/>
              </a:rPr>
              <a:t>Master </a:t>
            </a:r>
            <a:r>
              <a:rPr lang="en-US" dirty="0">
                <a:sym typeface="Neutraface Text Book" charset="0"/>
              </a:rPr>
              <a:t>text styles</a:t>
            </a:r>
          </a:p>
          <a:p>
            <a:pPr lvl="1"/>
            <a:r>
              <a:rPr lang="en-US" dirty="0">
                <a:sym typeface="Neutraface Text Book" charset="0"/>
              </a:rPr>
              <a:t>Second level</a:t>
            </a:r>
          </a:p>
          <a:p>
            <a:pPr lvl="2"/>
            <a:r>
              <a:rPr lang="en-US" dirty="0">
                <a:sym typeface="Neutraface Text Book" charset="0"/>
              </a:rPr>
              <a:t>Third level</a:t>
            </a:r>
          </a:p>
          <a:p>
            <a:pPr lvl="3"/>
            <a:r>
              <a:rPr lang="en-US" dirty="0">
                <a:sym typeface="Neutraface Text Book" charset="0"/>
              </a:rPr>
              <a:t>Fourth level</a:t>
            </a:r>
          </a:p>
          <a:p>
            <a:pPr lvl="4"/>
            <a:r>
              <a:rPr lang="en-US" dirty="0">
                <a:sym typeface="Neutraface Text Book" charset="0"/>
              </a:rPr>
              <a:t>Fifth </a:t>
            </a:r>
            <a:r>
              <a:rPr lang="en-US" dirty="0" smtClean="0">
                <a:sym typeface="Neutraface Text Book" charset="0"/>
              </a:rPr>
              <a:t>level</a:t>
            </a:r>
          </a:p>
          <a:p>
            <a:pPr lvl="4"/>
            <a:endParaRPr lang="en-US" dirty="0" smtClean="0">
              <a:sym typeface="Neutraface Text Book" charset="0"/>
            </a:endParaRPr>
          </a:p>
        </p:txBody>
      </p:sp>
      <p:sp>
        <p:nvSpPr>
          <p:cNvPr id="5" name="Slide Number Placeholder 2"/>
          <p:cNvSpPr txBox="1">
            <a:spLocks/>
          </p:cNvSpPr>
          <p:nvPr/>
        </p:nvSpPr>
        <p:spPr>
          <a:xfrm>
            <a:off x="8769425" y="332656"/>
            <a:ext cx="1152128" cy="547200"/>
          </a:xfrm>
          <a:prstGeom prst="rect">
            <a:avLst/>
          </a:prstGeom>
        </p:spPr>
        <p:txBody>
          <a:bodyPr wrap="none" lIns="91429" tIns="45715" rIns="91429" bIns="45715"/>
          <a:lstStyle>
            <a:defPPr>
              <a:defRPr lang="en-US"/>
            </a:defPPr>
            <a:lvl1pPr algn="l" rtl="0" fontAlgn="base">
              <a:spcBef>
                <a:spcPct val="0"/>
              </a:spcBef>
              <a:spcAft>
                <a:spcPct val="0"/>
              </a:spcAft>
              <a:defRPr kern="1200">
                <a:solidFill>
                  <a:srgbClr val="000000"/>
                </a:solidFill>
                <a:latin typeface="Neutraface Text Book" charset="0"/>
                <a:ea typeface="ヒラギノ角ゴ ProN W3" charset="0"/>
                <a:cs typeface="ヒラギノ角ゴ ProN W3" charset="0"/>
                <a:sym typeface="Neutraface Text Book" charset="0"/>
              </a:defRPr>
            </a:lvl1pPr>
            <a:lvl2pPr marL="336550" indent="120650" algn="l" rtl="0" fontAlgn="base">
              <a:spcBef>
                <a:spcPct val="0"/>
              </a:spcBef>
              <a:spcAft>
                <a:spcPct val="0"/>
              </a:spcAft>
              <a:defRPr kern="1200">
                <a:solidFill>
                  <a:srgbClr val="000000"/>
                </a:solidFill>
                <a:latin typeface="Neutraface Text Book" charset="0"/>
                <a:ea typeface="ヒラギノ角ゴ ProN W3" charset="0"/>
                <a:cs typeface="ヒラギノ角ゴ ProN W3" charset="0"/>
                <a:sym typeface="Neutraface Text Book" charset="0"/>
              </a:defRPr>
            </a:lvl2pPr>
            <a:lvl3pPr marL="673100" indent="241300" algn="l" rtl="0" fontAlgn="base">
              <a:spcBef>
                <a:spcPct val="0"/>
              </a:spcBef>
              <a:spcAft>
                <a:spcPct val="0"/>
              </a:spcAft>
              <a:defRPr kern="1200">
                <a:solidFill>
                  <a:srgbClr val="000000"/>
                </a:solidFill>
                <a:latin typeface="Neutraface Text Book" charset="0"/>
                <a:ea typeface="ヒラギノ角ゴ ProN W3" charset="0"/>
                <a:cs typeface="ヒラギノ角ゴ ProN W3" charset="0"/>
                <a:sym typeface="Neutraface Text Book" charset="0"/>
              </a:defRPr>
            </a:lvl3pPr>
            <a:lvl4pPr marL="1009650" indent="361950" algn="l" rtl="0" fontAlgn="base">
              <a:spcBef>
                <a:spcPct val="0"/>
              </a:spcBef>
              <a:spcAft>
                <a:spcPct val="0"/>
              </a:spcAft>
              <a:defRPr kern="1200">
                <a:solidFill>
                  <a:srgbClr val="000000"/>
                </a:solidFill>
                <a:latin typeface="Neutraface Text Book" charset="0"/>
                <a:ea typeface="ヒラギノ角ゴ ProN W3" charset="0"/>
                <a:cs typeface="ヒラギノ角ゴ ProN W3" charset="0"/>
                <a:sym typeface="Neutraface Text Book" charset="0"/>
              </a:defRPr>
            </a:lvl4pPr>
            <a:lvl5pPr marL="1346200" indent="482600" algn="l" rtl="0" fontAlgn="base">
              <a:spcBef>
                <a:spcPct val="0"/>
              </a:spcBef>
              <a:spcAft>
                <a:spcPct val="0"/>
              </a:spcAft>
              <a:defRPr kern="1200">
                <a:solidFill>
                  <a:srgbClr val="000000"/>
                </a:solidFill>
                <a:latin typeface="Neutraface Text Book" charset="0"/>
                <a:ea typeface="ヒラギノ角ゴ ProN W3" charset="0"/>
                <a:cs typeface="ヒラギノ角ゴ ProN W3" charset="0"/>
                <a:sym typeface="Neutraface Text Book" charset="0"/>
              </a:defRPr>
            </a:lvl5pPr>
            <a:lvl6pPr marL="2286000" algn="l" defTabSz="457200" rtl="0" eaLnBrk="1" latinLnBrk="0" hangingPunct="1">
              <a:defRPr kern="1200">
                <a:solidFill>
                  <a:srgbClr val="000000"/>
                </a:solidFill>
                <a:latin typeface="Neutraface Text Book" charset="0"/>
                <a:ea typeface="ヒラギノ角ゴ ProN W3" charset="0"/>
                <a:cs typeface="ヒラギノ角ゴ ProN W3" charset="0"/>
                <a:sym typeface="Neutraface Text Book" charset="0"/>
              </a:defRPr>
            </a:lvl6pPr>
            <a:lvl7pPr marL="2743200" algn="l" defTabSz="457200" rtl="0" eaLnBrk="1" latinLnBrk="0" hangingPunct="1">
              <a:defRPr kern="1200">
                <a:solidFill>
                  <a:srgbClr val="000000"/>
                </a:solidFill>
                <a:latin typeface="Neutraface Text Book" charset="0"/>
                <a:ea typeface="ヒラギノ角ゴ ProN W3" charset="0"/>
                <a:cs typeface="ヒラギノ角ゴ ProN W3" charset="0"/>
                <a:sym typeface="Neutraface Text Book" charset="0"/>
              </a:defRPr>
            </a:lvl7pPr>
            <a:lvl8pPr marL="3200400" algn="l" defTabSz="457200" rtl="0" eaLnBrk="1" latinLnBrk="0" hangingPunct="1">
              <a:defRPr kern="1200">
                <a:solidFill>
                  <a:srgbClr val="000000"/>
                </a:solidFill>
                <a:latin typeface="Neutraface Text Book" charset="0"/>
                <a:ea typeface="ヒラギノ角ゴ ProN W3" charset="0"/>
                <a:cs typeface="ヒラギノ角ゴ ProN W3" charset="0"/>
                <a:sym typeface="Neutraface Text Book" charset="0"/>
              </a:defRPr>
            </a:lvl8pPr>
            <a:lvl9pPr marL="3657600" algn="l" defTabSz="457200" rtl="0" eaLnBrk="1" latinLnBrk="0" hangingPunct="1">
              <a:defRPr kern="1200">
                <a:solidFill>
                  <a:srgbClr val="000000"/>
                </a:solidFill>
                <a:latin typeface="Neutraface Text Book" charset="0"/>
                <a:ea typeface="ヒラギノ角ゴ ProN W3" charset="0"/>
                <a:cs typeface="ヒラギノ角ゴ ProN W3" charset="0"/>
                <a:sym typeface="Neutraface Text Book" charset="0"/>
              </a:defRPr>
            </a:lvl9pPr>
          </a:lstStyle>
          <a:p>
            <a:pPr algn="r">
              <a:defRPr/>
            </a:pPr>
            <a:fld id="{0D1EF792-5AD6-EF4A-AB4F-5193F0DDAFEF}" type="slidenum">
              <a:rPr lang="en-US" sz="2800" b="1" smtClean="0">
                <a:solidFill>
                  <a:schemeClr val="bg2">
                    <a:lumMod val="20000"/>
                    <a:lumOff val="80000"/>
                  </a:schemeClr>
                </a:solidFill>
                <a:latin typeface="Source Sans Pro Semibold"/>
                <a:cs typeface="Source Sans Pro Semibold"/>
              </a:rPr>
              <a:pPr algn="r">
                <a:defRPr/>
              </a:pPr>
              <a:t>‹Nr.›</a:t>
            </a:fld>
            <a:endParaRPr lang="en-US" sz="2800" b="1" dirty="0">
              <a:solidFill>
                <a:schemeClr val="bg2">
                  <a:lumMod val="20000"/>
                  <a:lumOff val="80000"/>
                </a:schemeClr>
              </a:solidFill>
              <a:latin typeface="Source Sans Pro Semibold"/>
              <a:cs typeface="Source Sans Pro Semibold"/>
            </a:endParaRPr>
          </a:p>
        </p:txBody>
      </p:sp>
      <p:sp>
        <p:nvSpPr>
          <p:cNvPr id="13" name="Text Placeholder 10"/>
          <p:cNvSpPr txBox="1">
            <a:spLocks/>
          </p:cNvSpPr>
          <p:nvPr/>
        </p:nvSpPr>
        <p:spPr>
          <a:xfrm>
            <a:off x="0" y="6598800"/>
            <a:ext cx="9906000" cy="259200"/>
          </a:xfrm>
          <a:prstGeom prst="rect">
            <a:avLst/>
          </a:prstGeom>
          <a:solidFill>
            <a:srgbClr val="000000"/>
          </a:solidFill>
        </p:spPr>
        <p:txBody>
          <a:bodyPr lIns="91429" tIns="45715" rIns="91429" bIns="45715" anchor="b"/>
          <a:lstStyle>
            <a:lvl1pPr marL="0" indent="-185738" algn="l" rtl="0" eaLnBrk="0" fontAlgn="base" hangingPunct="0">
              <a:lnSpc>
                <a:spcPct val="150000"/>
              </a:lnSpc>
              <a:spcBef>
                <a:spcPts val="600"/>
              </a:spcBef>
              <a:spcAft>
                <a:spcPts val="600"/>
              </a:spcAft>
              <a:buClr>
                <a:srgbClr val="00009B"/>
              </a:buClr>
              <a:buSzPct val="125000"/>
              <a:buFont typeface="Neutraface Text Book" charset="0"/>
              <a:buNone/>
              <a:defRPr sz="1800" b="0" i="0">
                <a:solidFill>
                  <a:srgbClr val="271F2E"/>
                </a:solidFill>
                <a:latin typeface="Neutraface Text Book"/>
                <a:ea typeface="+mn-ea"/>
                <a:cs typeface="Neutraface Text Book"/>
                <a:sym typeface="Neutraface Text Book" charset="0"/>
              </a:defRPr>
            </a:lvl1pPr>
            <a:lvl2pPr marL="0" indent="-185738" algn="l" rtl="0" eaLnBrk="0" fontAlgn="base" hangingPunct="0">
              <a:lnSpc>
                <a:spcPct val="150000"/>
              </a:lnSpc>
              <a:spcBef>
                <a:spcPts val="600"/>
              </a:spcBef>
              <a:spcAft>
                <a:spcPts val="600"/>
              </a:spcAft>
              <a:buClr>
                <a:srgbClr val="00009B"/>
              </a:buClr>
              <a:buSzPct val="125000"/>
              <a:buFont typeface="Neutraface Text Book" charset="0"/>
              <a:buNone/>
              <a:defRPr sz="1800" b="0" i="0">
                <a:solidFill>
                  <a:srgbClr val="271F2E"/>
                </a:solidFill>
                <a:latin typeface="Neutraface Text Book"/>
                <a:ea typeface="+mn-ea"/>
                <a:cs typeface="Neutraface Text Book"/>
                <a:sym typeface="Neutraface Text Book" charset="0"/>
              </a:defRPr>
            </a:lvl2pPr>
            <a:lvl3pPr marL="0" indent="-228600" algn="l" rtl="0" eaLnBrk="0" fontAlgn="base" hangingPunct="0">
              <a:lnSpc>
                <a:spcPct val="150000"/>
              </a:lnSpc>
              <a:spcBef>
                <a:spcPts val="600"/>
              </a:spcBef>
              <a:spcAft>
                <a:spcPts val="600"/>
              </a:spcAft>
              <a:buClr>
                <a:srgbClr val="271F2E"/>
              </a:buClr>
              <a:buSzPct val="125000"/>
              <a:buFont typeface="Neutraface Text Book" charset="0"/>
              <a:buNone/>
              <a:defRPr sz="1800" b="0" i="0">
                <a:solidFill>
                  <a:srgbClr val="271F2E"/>
                </a:solidFill>
                <a:latin typeface="Neutraface Text Book"/>
                <a:ea typeface="+mn-ea"/>
                <a:cs typeface="Neutraface Text Book"/>
                <a:sym typeface="Neutraface Text Book" charset="0"/>
              </a:defRPr>
            </a:lvl3pPr>
            <a:lvl4pPr marL="0" indent="-228600" algn="l" rtl="0" eaLnBrk="0" fontAlgn="base" hangingPunct="0">
              <a:lnSpc>
                <a:spcPct val="150000"/>
              </a:lnSpc>
              <a:spcBef>
                <a:spcPts val="600"/>
              </a:spcBef>
              <a:spcAft>
                <a:spcPts val="600"/>
              </a:spcAft>
              <a:buClr>
                <a:srgbClr val="271F2E"/>
              </a:buClr>
              <a:buSzPct val="125000"/>
              <a:buFont typeface="Neutraface Text Book" charset="0"/>
              <a:buNone/>
              <a:defRPr sz="1800" b="0" i="0">
                <a:solidFill>
                  <a:srgbClr val="271F2E"/>
                </a:solidFill>
                <a:latin typeface="Neutraface Text Book"/>
                <a:ea typeface="+mn-ea"/>
                <a:cs typeface="Neutraface Text Book"/>
                <a:sym typeface="Neutraface Text Book" charset="0"/>
              </a:defRPr>
            </a:lvl4pPr>
            <a:lvl5pPr marL="0" indent="-228600" algn="l" rtl="0" eaLnBrk="0" fontAlgn="base" hangingPunct="0">
              <a:lnSpc>
                <a:spcPct val="150000"/>
              </a:lnSpc>
              <a:spcBef>
                <a:spcPts val="600"/>
              </a:spcBef>
              <a:spcAft>
                <a:spcPts val="600"/>
              </a:spcAft>
              <a:buClr>
                <a:srgbClr val="271F2E"/>
              </a:buClr>
              <a:buSzPct val="125000"/>
              <a:buFont typeface="Neutraface Text Book" charset="0"/>
              <a:buNone/>
              <a:defRPr sz="1800" b="0" i="0">
                <a:solidFill>
                  <a:srgbClr val="271F2E"/>
                </a:solidFill>
                <a:latin typeface="Neutraface Text Book"/>
                <a:ea typeface="+mn-ea"/>
                <a:cs typeface="Neutraface Text Book"/>
                <a:sym typeface="Neutraface Text Book" charset="0"/>
              </a:defRPr>
            </a:lvl5pPr>
            <a:lvl6pPr marL="336774" algn="l" rtl="0" fontAlgn="base">
              <a:lnSpc>
                <a:spcPct val="80000"/>
              </a:lnSpc>
              <a:spcBef>
                <a:spcPts val="516"/>
              </a:spcBef>
              <a:spcAft>
                <a:spcPct val="0"/>
              </a:spcAft>
              <a:buClr>
                <a:srgbClr val="271F2E"/>
              </a:buClr>
              <a:buSzPct val="125000"/>
              <a:buFont typeface="Neutraface Text Book" charset="0"/>
              <a:buChar char="•"/>
              <a:defRPr sz="1000">
                <a:solidFill>
                  <a:srgbClr val="271F2E"/>
                </a:solidFill>
                <a:latin typeface="+mn-lt"/>
                <a:ea typeface="+mn-ea"/>
                <a:cs typeface="+mn-cs"/>
                <a:sym typeface="Neutraface Text Book" charset="0"/>
              </a:defRPr>
            </a:lvl6pPr>
            <a:lvl7pPr marL="673547" algn="l" rtl="0" fontAlgn="base">
              <a:lnSpc>
                <a:spcPct val="80000"/>
              </a:lnSpc>
              <a:spcBef>
                <a:spcPts val="516"/>
              </a:spcBef>
              <a:spcAft>
                <a:spcPct val="0"/>
              </a:spcAft>
              <a:buClr>
                <a:srgbClr val="271F2E"/>
              </a:buClr>
              <a:buSzPct val="125000"/>
              <a:buFont typeface="Neutraface Text Book" charset="0"/>
              <a:buChar char="•"/>
              <a:defRPr sz="1000">
                <a:solidFill>
                  <a:srgbClr val="271F2E"/>
                </a:solidFill>
                <a:latin typeface="+mn-lt"/>
                <a:ea typeface="+mn-ea"/>
                <a:cs typeface="+mn-cs"/>
                <a:sym typeface="Neutraface Text Book" charset="0"/>
              </a:defRPr>
            </a:lvl7pPr>
            <a:lvl8pPr marL="1010321" algn="l" rtl="0" fontAlgn="base">
              <a:lnSpc>
                <a:spcPct val="80000"/>
              </a:lnSpc>
              <a:spcBef>
                <a:spcPts val="516"/>
              </a:spcBef>
              <a:spcAft>
                <a:spcPct val="0"/>
              </a:spcAft>
              <a:buClr>
                <a:srgbClr val="271F2E"/>
              </a:buClr>
              <a:buSzPct val="125000"/>
              <a:buFont typeface="Neutraface Text Book" charset="0"/>
              <a:buChar char="•"/>
              <a:defRPr sz="1000">
                <a:solidFill>
                  <a:srgbClr val="271F2E"/>
                </a:solidFill>
                <a:latin typeface="+mn-lt"/>
                <a:ea typeface="+mn-ea"/>
                <a:cs typeface="+mn-cs"/>
                <a:sym typeface="Neutraface Text Book" charset="0"/>
              </a:defRPr>
            </a:lvl8pPr>
            <a:lvl9pPr marL="1347094" algn="l" rtl="0" fontAlgn="base">
              <a:lnSpc>
                <a:spcPct val="80000"/>
              </a:lnSpc>
              <a:spcBef>
                <a:spcPts val="516"/>
              </a:spcBef>
              <a:spcAft>
                <a:spcPct val="0"/>
              </a:spcAft>
              <a:buClr>
                <a:srgbClr val="271F2E"/>
              </a:buClr>
              <a:buSzPct val="125000"/>
              <a:buFont typeface="Neutraface Text Book" charset="0"/>
              <a:buChar char="•"/>
              <a:defRPr sz="1000">
                <a:solidFill>
                  <a:srgbClr val="271F2E"/>
                </a:solidFill>
                <a:latin typeface="+mn-lt"/>
                <a:ea typeface="+mn-ea"/>
                <a:cs typeface="+mn-cs"/>
                <a:sym typeface="Neutraface Text Book" charset="0"/>
              </a:defRPr>
            </a:lvl9pPr>
          </a:lstStyle>
          <a:p>
            <a:endParaRPr lang="en-US" dirty="0"/>
          </a:p>
        </p:txBody>
      </p:sp>
      <p:sp>
        <p:nvSpPr>
          <p:cNvPr id="15" name="Rectangle 14"/>
          <p:cNvSpPr/>
          <p:nvPr/>
        </p:nvSpPr>
        <p:spPr bwMode="auto">
          <a:xfrm>
            <a:off x="0" y="2"/>
            <a:ext cx="256928" cy="1196975"/>
          </a:xfrm>
          <a:prstGeom prst="rect">
            <a:avLst/>
          </a:prstGeom>
          <a:solidFill>
            <a:schemeClr val="accent6"/>
          </a:solidFill>
          <a:ln w="9525" cap="flat" cmpd="sng" algn="ctr">
            <a:solidFill>
              <a:srgbClr val="000000"/>
            </a:solidFill>
            <a:prstDash val="solid"/>
            <a:round/>
            <a:headEnd type="none" w="med" len="med"/>
            <a:tailEnd type="none" w="med" len="med"/>
          </a:ln>
          <a:effectLst/>
          <a:extLst/>
        </p:spPr>
        <p:txBody>
          <a:bodyPr vert="horz" wrap="square" lIns="91429" tIns="45715" rIns="91429" bIns="45715" numCol="1" rtlCol="0" anchor="t" anchorCtr="0" compatLnSpc="1">
            <a:prstTxWarp prst="textNoShape">
              <a:avLst/>
            </a:prstTxWarp>
          </a:bodyPr>
          <a:lstStyle/>
          <a:p>
            <a:pPr marL="0" marR="0" indent="0" algn="l" defTabSz="914296" rtl="0" eaLnBrk="1" fontAlgn="base" latinLnBrk="0" hangingPunct="1">
              <a:lnSpc>
                <a:spcPct val="100000"/>
              </a:lnSpc>
              <a:spcBef>
                <a:spcPct val="0"/>
              </a:spcBef>
              <a:spcAft>
                <a:spcPct val="0"/>
              </a:spcAft>
              <a:buClrTx/>
              <a:buSzTx/>
              <a:buFontTx/>
              <a:buNone/>
              <a:tabLst/>
            </a:pPr>
            <a:endParaRPr kumimoji="0" lang="en-US" sz="2300" b="0" i="0" u="none" strike="noStrike" cap="none" normalizeH="0" baseline="0">
              <a:ln>
                <a:noFill/>
              </a:ln>
              <a:solidFill>
                <a:srgbClr val="000000"/>
              </a:solidFill>
              <a:effectLst/>
              <a:latin typeface="Neutraface Text Book" charset="0"/>
              <a:ea typeface="ヒラギノ角ゴ ProN W3" charset="0"/>
              <a:cs typeface="ヒラギノ角ゴ ProN W3" charset="0"/>
              <a:sym typeface="Neutraface Text Book" charset="0"/>
            </a:endParaRPr>
          </a:p>
        </p:txBody>
      </p:sp>
    </p:spTree>
  </p:cSld>
  <p:clrMap bg1="lt1" tx1="dk1" bg2="lt2" tx2="dk2" accent1="accent1" accent2="accent2" accent3="accent3" accent4="accent4" accent5="accent5" accent6="accent6" hlink="hlink" folHlink="folHlink"/>
  <p:sldLayoutIdLst>
    <p:sldLayoutId id="2147483926" r:id="rId1"/>
    <p:sldLayoutId id="2147483928" r:id="rId2"/>
    <p:sldLayoutId id="2147483938" r:id="rId3"/>
    <p:sldLayoutId id="2147483939" r:id="rId4"/>
    <p:sldLayoutId id="2147483940" r:id="rId5"/>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hf hdr="0" ftr="0" dt="0"/>
  <p:txStyles>
    <p:titleStyle>
      <a:lvl1pPr marL="41271" indent="-41271" algn="l" rtl="0" eaLnBrk="0" fontAlgn="base" hangingPunct="0">
        <a:lnSpc>
          <a:spcPct val="100000"/>
        </a:lnSpc>
        <a:spcBef>
          <a:spcPct val="0"/>
        </a:spcBef>
        <a:spcAft>
          <a:spcPct val="0"/>
        </a:spcAft>
        <a:defRPr sz="2800">
          <a:solidFill>
            <a:srgbClr val="00009B"/>
          </a:solidFill>
          <a:latin typeface="Source Sans Pro Semibold"/>
          <a:ea typeface="+mj-ea"/>
          <a:cs typeface="Source Sans Pro Semibold"/>
          <a:sym typeface="Neutraface Text Book" charset="0"/>
        </a:defRPr>
      </a:lvl1pPr>
      <a:lvl2pPr marL="41271" indent="-41271" algn="l" rtl="0" eaLnBrk="0" fontAlgn="base" hangingPunct="0">
        <a:lnSpc>
          <a:spcPct val="80000"/>
        </a:lnSpc>
        <a:spcBef>
          <a:spcPct val="0"/>
        </a:spcBef>
        <a:spcAft>
          <a:spcPct val="0"/>
        </a:spcAft>
        <a:defRPr sz="2300">
          <a:solidFill>
            <a:srgbClr val="00009B"/>
          </a:solidFill>
          <a:latin typeface="Helvetica Neue" charset="0"/>
          <a:ea typeface="ヒラギノ角ゴ ProN W3" charset="0"/>
          <a:cs typeface="ヒラギノ角ゴ ProN W3" charset="0"/>
          <a:sym typeface="Neutraface Text Book" charset="0"/>
        </a:defRPr>
      </a:lvl2pPr>
      <a:lvl3pPr marL="41271" indent="-41271" algn="l" rtl="0" eaLnBrk="0" fontAlgn="base" hangingPunct="0">
        <a:lnSpc>
          <a:spcPct val="80000"/>
        </a:lnSpc>
        <a:spcBef>
          <a:spcPct val="0"/>
        </a:spcBef>
        <a:spcAft>
          <a:spcPct val="0"/>
        </a:spcAft>
        <a:defRPr sz="2300">
          <a:solidFill>
            <a:srgbClr val="00009B"/>
          </a:solidFill>
          <a:latin typeface="Helvetica Neue" charset="0"/>
          <a:ea typeface="ヒラギノ角ゴ ProN W3" charset="0"/>
          <a:cs typeface="ヒラギノ角ゴ ProN W3" charset="0"/>
          <a:sym typeface="Neutraface Text Book" charset="0"/>
        </a:defRPr>
      </a:lvl3pPr>
      <a:lvl4pPr marL="41271" indent="-41271" algn="l" rtl="0" eaLnBrk="0" fontAlgn="base" hangingPunct="0">
        <a:lnSpc>
          <a:spcPct val="80000"/>
        </a:lnSpc>
        <a:spcBef>
          <a:spcPct val="0"/>
        </a:spcBef>
        <a:spcAft>
          <a:spcPct val="0"/>
        </a:spcAft>
        <a:defRPr sz="2300">
          <a:solidFill>
            <a:srgbClr val="00009B"/>
          </a:solidFill>
          <a:latin typeface="Helvetica Neue" charset="0"/>
          <a:ea typeface="ヒラギノ角ゴ ProN W3" charset="0"/>
          <a:cs typeface="ヒラギノ角ゴ ProN W3" charset="0"/>
          <a:sym typeface="Neutraface Text Book" charset="0"/>
        </a:defRPr>
      </a:lvl4pPr>
      <a:lvl5pPr marL="41271" indent="-41271" algn="l" rtl="0" eaLnBrk="0" fontAlgn="base" hangingPunct="0">
        <a:lnSpc>
          <a:spcPct val="80000"/>
        </a:lnSpc>
        <a:spcBef>
          <a:spcPct val="0"/>
        </a:spcBef>
        <a:spcAft>
          <a:spcPct val="0"/>
        </a:spcAft>
        <a:defRPr sz="2300">
          <a:solidFill>
            <a:srgbClr val="00009B"/>
          </a:solidFill>
          <a:latin typeface="Helvetica Neue" charset="0"/>
          <a:ea typeface="ヒラギノ角ゴ ProN W3" charset="0"/>
          <a:cs typeface="ヒラギノ角ゴ ProN W3" charset="0"/>
          <a:sym typeface="Neutraface Text Book" charset="0"/>
        </a:defRPr>
      </a:lvl5pPr>
      <a:lvl6pPr marL="378827" algn="l" rtl="0" fontAlgn="base">
        <a:lnSpc>
          <a:spcPct val="80000"/>
        </a:lnSpc>
        <a:spcBef>
          <a:spcPct val="0"/>
        </a:spcBef>
        <a:spcAft>
          <a:spcPct val="0"/>
        </a:spcAft>
        <a:defRPr sz="2300">
          <a:solidFill>
            <a:srgbClr val="00009B"/>
          </a:solidFill>
          <a:latin typeface="Neutraface Text Book" charset="0"/>
          <a:ea typeface="ヒラギノ角ゴ ProN W3" charset="0"/>
          <a:cs typeface="ヒラギノ角ゴ ProN W3" charset="0"/>
          <a:sym typeface="Neutraface Text Book" charset="0"/>
        </a:defRPr>
      </a:lvl6pPr>
      <a:lvl7pPr marL="715563" algn="l" rtl="0" fontAlgn="base">
        <a:lnSpc>
          <a:spcPct val="80000"/>
        </a:lnSpc>
        <a:spcBef>
          <a:spcPct val="0"/>
        </a:spcBef>
        <a:spcAft>
          <a:spcPct val="0"/>
        </a:spcAft>
        <a:defRPr sz="2300">
          <a:solidFill>
            <a:srgbClr val="00009B"/>
          </a:solidFill>
          <a:latin typeface="Neutraface Text Book" charset="0"/>
          <a:ea typeface="ヒラギノ角ゴ ProN W3" charset="0"/>
          <a:cs typeface="ヒラギノ角ゴ ProN W3" charset="0"/>
          <a:sym typeface="Neutraface Text Book" charset="0"/>
        </a:defRPr>
      </a:lvl7pPr>
      <a:lvl8pPr marL="1052298" algn="l" rtl="0" fontAlgn="base">
        <a:lnSpc>
          <a:spcPct val="80000"/>
        </a:lnSpc>
        <a:spcBef>
          <a:spcPct val="0"/>
        </a:spcBef>
        <a:spcAft>
          <a:spcPct val="0"/>
        </a:spcAft>
        <a:defRPr sz="2300">
          <a:solidFill>
            <a:srgbClr val="00009B"/>
          </a:solidFill>
          <a:latin typeface="Neutraface Text Book" charset="0"/>
          <a:ea typeface="ヒラギノ角ゴ ProN W3" charset="0"/>
          <a:cs typeface="ヒラギノ角ゴ ProN W3" charset="0"/>
          <a:sym typeface="Neutraface Text Book" charset="0"/>
        </a:defRPr>
      </a:lvl8pPr>
      <a:lvl9pPr marL="1389033" algn="l" rtl="0" fontAlgn="base">
        <a:lnSpc>
          <a:spcPct val="80000"/>
        </a:lnSpc>
        <a:spcBef>
          <a:spcPct val="0"/>
        </a:spcBef>
        <a:spcAft>
          <a:spcPct val="0"/>
        </a:spcAft>
        <a:defRPr sz="2300">
          <a:solidFill>
            <a:srgbClr val="00009B"/>
          </a:solidFill>
          <a:latin typeface="Neutraface Text Book" charset="0"/>
          <a:ea typeface="ヒラギノ角ゴ ProN W3" charset="0"/>
          <a:cs typeface="ヒラギノ角ゴ ProN W3" charset="0"/>
          <a:sym typeface="Neutraface Text Book" charset="0"/>
        </a:defRPr>
      </a:lvl9pPr>
    </p:titleStyle>
    <p:bodyStyle>
      <a:lvl1pPr marL="0" indent="-185717" algn="l" rtl="0" eaLnBrk="0" fontAlgn="base" hangingPunct="0">
        <a:lnSpc>
          <a:spcPct val="150000"/>
        </a:lnSpc>
        <a:spcBef>
          <a:spcPts val="600"/>
        </a:spcBef>
        <a:spcAft>
          <a:spcPts val="600"/>
        </a:spcAft>
        <a:buClr>
          <a:srgbClr val="00009B"/>
        </a:buClr>
        <a:buSzPct val="125000"/>
        <a:buFont typeface="Neutraface Text Book" charset="0"/>
        <a:buNone/>
        <a:defRPr sz="1800" b="0" i="0">
          <a:solidFill>
            <a:srgbClr val="271F2E"/>
          </a:solidFill>
          <a:latin typeface="Source Sans Pro Light"/>
          <a:ea typeface="+mn-ea"/>
          <a:cs typeface="Source Sans Pro Light"/>
          <a:sym typeface="Neutraface Text Book" charset="0"/>
        </a:defRPr>
      </a:lvl1pPr>
      <a:lvl2pPr marL="0" indent="-185717" algn="l" rtl="0" eaLnBrk="0" fontAlgn="base" hangingPunct="0">
        <a:lnSpc>
          <a:spcPct val="150000"/>
        </a:lnSpc>
        <a:spcBef>
          <a:spcPts val="600"/>
        </a:spcBef>
        <a:spcAft>
          <a:spcPts val="600"/>
        </a:spcAft>
        <a:buClr>
          <a:srgbClr val="00009B"/>
        </a:buClr>
        <a:buSzPct val="125000"/>
        <a:buFont typeface="Neutraface Text Book" charset="0"/>
        <a:buNone/>
        <a:defRPr sz="1800" b="0" i="0">
          <a:solidFill>
            <a:srgbClr val="271F2E"/>
          </a:solidFill>
          <a:latin typeface="Source Sans Pro Light"/>
          <a:ea typeface="+mn-ea"/>
          <a:cs typeface="Source Sans Pro Light"/>
          <a:sym typeface="Neutraface Text Book" charset="0"/>
        </a:defRPr>
      </a:lvl2pPr>
      <a:lvl3pPr marL="0" indent="-228574" algn="l" rtl="0" eaLnBrk="0" fontAlgn="base" hangingPunct="0">
        <a:lnSpc>
          <a:spcPct val="150000"/>
        </a:lnSpc>
        <a:spcBef>
          <a:spcPts val="600"/>
        </a:spcBef>
        <a:spcAft>
          <a:spcPts val="600"/>
        </a:spcAft>
        <a:buClr>
          <a:srgbClr val="271F2E"/>
        </a:buClr>
        <a:buSzPct val="125000"/>
        <a:buFont typeface="Neutraface Text Book" charset="0"/>
        <a:buNone/>
        <a:defRPr sz="1800" b="0" i="0">
          <a:solidFill>
            <a:srgbClr val="271F2E"/>
          </a:solidFill>
          <a:latin typeface="Source Sans Pro Light"/>
          <a:ea typeface="+mn-ea"/>
          <a:cs typeface="Source Sans Pro Light"/>
          <a:sym typeface="Neutraface Text Book" charset="0"/>
        </a:defRPr>
      </a:lvl3pPr>
      <a:lvl4pPr marL="0" indent="-228574" algn="l" rtl="0" eaLnBrk="0" fontAlgn="base" hangingPunct="0">
        <a:lnSpc>
          <a:spcPct val="150000"/>
        </a:lnSpc>
        <a:spcBef>
          <a:spcPts val="600"/>
        </a:spcBef>
        <a:spcAft>
          <a:spcPts val="600"/>
        </a:spcAft>
        <a:buClr>
          <a:srgbClr val="271F2E"/>
        </a:buClr>
        <a:buSzPct val="125000"/>
        <a:buFont typeface="Neutraface Text Book" charset="0"/>
        <a:buNone/>
        <a:defRPr sz="1800" b="0" i="0">
          <a:solidFill>
            <a:srgbClr val="271F2E"/>
          </a:solidFill>
          <a:latin typeface="Source Sans Pro Light"/>
          <a:ea typeface="+mn-ea"/>
          <a:cs typeface="Source Sans Pro Light"/>
          <a:sym typeface="Neutraface Text Book" charset="0"/>
        </a:defRPr>
      </a:lvl4pPr>
      <a:lvl5pPr marL="0" marR="0" indent="-228574" algn="l" defTabSz="914296" rtl="0" eaLnBrk="0" fontAlgn="base" latinLnBrk="0" hangingPunct="0">
        <a:lnSpc>
          <a:spcPct val="150000"/>
        </a:lnSpc>
        <a:spcBef>
          <a:spcPts val="600"/>
        </a:spcBef>
        <a:spcAft>
          <a:spcPts val="600"/>
        </a:spcAft>
        <a:buClr>
          <a:srgbClr val="271F2E"/>
        </a:buClr>
        <a:buSzPct val="125000"/>
        <a:buFont typeface="Neutraface Text Book" charset="0"/>
        <a:buNone/>
        <a:tabLst/>
        <a:defRPr sz="1800" b="0" i="0" baseline="0">
          <a:solidFill>
            <a:srgbClr val="271F2E"/>
          </a:solidFill>
          <a:latin typeface="Source Sans Pro Light"/>
          <a:ea typeface="+mn-ea"/>
          <a:cs typeface="Source Sans Pro Light"/>
          <a:sym typeface="Neutraface Text Book" charset="0"/>
        </a:defRPr>
      </a:lvl5pPr>
      <a:lvl6pPr marL="336736" algn="l" rtl="0" fontAlgn="base">
        <a:lnSpc>
          <a:spcPct val="80000"/>
        </a:lnSpc>
        <a:spcBef>
          <a:spcPts val="516"/>
        </a:spcBef>
        <a:spcAft>
          <a:spcPct val="0"/>
        </a:spcAft>
        <a:buClr>
          <a:srgbClr val="271F2E"/>
        </a:buClr>
        <a:buSzPct val="125000"/>
        <a:buFont typeface="Neutraface Text Book" charset="0"/>
        <a:buChar char="•"/>
        <a:defRPr sz="1100">
          <a:solidFill>
            <a:srgbClr val="271F2E"/>
          </a:solidFill>
          <a:latin typeface="+mn-lt"/>
          <a:ea typeface="+mn-ea"/>
          <a:cs typeface="+mn-cs"/>
          <a:sym typeface="Neutraface Text Book" charset="0"/>
        </a:defRPr>
      </a:lvl6pPr>
      <a:lvl7pPr marL="673471" algn="l" rtl="0" fontAlgn="base">
        <a:lnSpc>
          <a:spcPct val="80000"/>
        </a:lnSpc>
        <a:spcBef>
          <a:spcPts val="516"/>
        </a:spcBef>
        <a:spcAft>
          <a:spcPct val="0"/>
        </a:spcAft>
        <a:buClr>
          <a:srgbClr val="271F2E"/>
        </a:buClr>
        <a:buSzPct val="125000"/>
        <a:buFont typeface="Neutraface Text Book" charset="0"/>
        <a:buChar char="•"/>
        <a:defRPr sz="1100">
          <a:solidFill>
            <a:srgbClr val="271F2E"/>
          </a:solidFill>
          <a:latin typeface="+mn-lt"/>
          <a:ea typeface="+mn-ea"/>
          <a:cs typeface="+mn-cs"/>
          <a:sym typeface="Neutraface Text Book" charset="0"/>
        </a:defRPr>
      </a:lvl7pPr>
      <a:lvl8pPr marL="1010207" algn="l" rtl="0" fontAlgn="base">
        <a:lnSpc>
          <a:spcPct val="80000"/>
        </a:lnSpc>
        <a:spcBef>
          <a:spcPts val="516"/>
        </a:spcBef>
        <a:spcAft>
          <a:spcPct val="0"/>
        </a:spcAft>
        <a:buClr>
          <a:srgbClr val="271F2E"/>
        </a:buClr>
        <a:buSzPct val="125000"/>
        <a:buFont typeface="Neutraface Text Book" charset="0"/>
        <a:buChar char="•"/>
        <a:defRPr sz="1100">
          <a:solidFill>
            <a:srgbClr val="271F2E"/>
          </a:solidFill>
          <a:latin typeface="+mn-lt"/>
          <a:ea typeface="+mn-ea"/>
          <a:cs typeface="+mn-cs"/>
          <a:sym typeface="Neutraface Text Book" charset="0"/>
        </a:defRPr>
      </a:lvl8pPr>
      <a:lvl9pPr marL="1346941" algn="l" rtl="0" fontAlgn="base">
        <a:lnSpc>
          <a:spcPct val="80000"/>
        </a:lnSpc>
        <a:spcBef>
          <a:spcPts val="516"/>
        </a:spcBef>
        <a:spcAft>
          <a:spcPct val="0"/>
        </a:spcAft>
        <a:buClr>
          <a:srgbClr val="271F2E"/>
        </a:buClr>
        <a:buSzPct val="125000"/>
        <a:buFont typeface="Neutraface Text Book" charset="0"/>
        <a:buChar char="•"/>
        <a:defRPr sz="1100">
          <a:solidFill>
            <a:srgbClr val="271F2E"/>
          </a:solidFill>
          <a:latin typeface="+mn-lt"/>
          <a:ea typeface="+mn-ea"/>
          <a:cs typeface="+mn-cs"/>
          <a:sym typeface="Neutraface Text Book" charset="0"/>
        </a:defRPr>
      </a:lvl9pPr>
    </p:bodyStyle>
    <p:otherStyle>
      <a:defPPr>
        <a:defRPr lang="de-DE"/>
      </a:defPPr>
      <a:lvl1pPr marL="0" algn="l" defTabSz="336736" rtl="0" eaLnBrk="1" latinLnBrk="0" hangingPunct="1">
        <a:defRPr sz="1300" kern="1200">
          <a:solidFill>
            <a:schemeClr val="tx1"/>
          </a:solidFill>
          <a:latin typeface="+mn-lt"/>
          <a:ea typeface="+mn-ea"/>
          <a:cs typeface="+mn-cs"/>
        </a:defRPr>
      </a:lvl1pPr>
      <a:lvl2pPr marL="336736" algn="l" defTabSz="336736" rtl="0" eaLnBrk="1" latinLnBrk="0" hangingPunct="1">
        <a:defRPr sz="1300" kern="1200">
          <a:solidFill>
            <a:schemeClr val="tx1"/>
          </a:solidFill>
          <a:latin typeface="+mn-lt"/>
          <a:ea typeface="+mn-ea"/>
          <a:cs typeface="+mn-cs"/>
        </a:defRPr>
      </a:lvl2pPr>
      <a:lvl3pPr marL="673471" algn="l" defTabSz="336736" rtl="0" eaLnBrk="1" latinLnBrk="0" hangingPunct="1">
        <a:defRPr sz="1300" kern="1200">
          <a:solidFill>
            <a:schemeClr val="tx1"/>
          </a:solidFill>
          <a:latin typeface="+mn-lt"/>
          <a:ea typeface="+mn-ea"/>
          <a:cs typeface="+mn-cs"/>
        </a:defRPr>
      </a:lvl3pPr>
      <a:lvl4pPr marL="1010207" algn="l" defTabSz="336736" rtl="0" eaLnBrk="1" latinLnBrk="0" hangingPunct="1">
        <a:defRPr sz="1300" kern="1200">
          <a:solidFill>
            <a:schemeClr val="tx1"/>
          </a:solidFill>
          <a:latin typeface="+mn-lt"/>
          <a:ea typeface="+mn-ea"/>
          <a:cs typeface="+mn-cs"/>
        </a:defRPr>
      </a:lvl4pPr>
      <a:lvl5pPr marL="1346941" algn="l" defTabSz="336736" rtl="0" eaLnBrk="1" latinLnBrk="0" hangingPunct="1">
        <a:defRPr sz="1300" kern="1200">
          <a:solidFill>
            <a:schemeClr val="tx1"/>
          </a:solidFill>
          <a:latin typeface="+mn-lt"/>
          <a:ea typeface="+mn-ea"/>
          <a:cs typeface="+mn-cs"/>
        </a:defRPr>
      </a:lvl5pPr>
      <a:lvl6pPr marL="1683676" algn="l" defTabSz="336736" rtl="0" eaLnBrk="1" latinLnBrk="0" hangingPunct="1">
        <a:defRPr sz="1300" kern="1200">
          <a:solidFill>
            <a:schemeClr val="tx1"/>
          </a:solidFill>
          <a:latin typeface="+mn-lt"/>
          <a:ea typeface="+mn-ea"/>
          <a:cs typeface="+mn-cs"/>
        </a:defRPr>
      </a:lvl6pPr>
      <a:lvl7pPr marL="2020411" algn="l" defTabSz="336736" rtl="0" eaLnBrk="1" latinLnBrk="0" hangingPunct="1">
        <a:defRPr sz="1300" kern="1200">
          <a:solidFill>
            <a:schemeClr val="tx1"/>
          </a:solidFill>
          <a:latin typeface="+mn-lt"/>
          <a:ea typeface="+mn-ea"/>
          <a:cs typeface="+mn-cs"/>
        </a:defRPr>
      </a:lvl7pPr>
      <a:lvl8pPr marL="2357147" algn="l" defTabSz="336736" rtl="0" eaLnBrk="1" latinLnBrk="0" hangingPunct="1">
        <a:defRPr sz="1300" kern="1200">
          <a:solidFill>
            <a:schemeClr val="tx1"/>
          </a:solidFill>
          <a:latin typeface="+mn-lt"/>
          <a:ea typeface="+mn-ea"/>
          <a:cs typeface="+mn-cs"/>
        </a:defRPr>
      </a:lvl8pPr>
      <a:lvl9pPr marL="2693882" algn="l" defTabSz="336736"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xml"/><Relationship Id="rId1" Type="http://schemas.openxmlformats.org/officeDocument/2006/relationships/tags" Target="../tags/tag8.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1.xml"/><Relationship Id="rId1" Type="http://schemas.openxmlformats.org/officeDocument/2006/relationships/tags" Target="../tags/tag30.xml"/></Relationships>
</file>

<file path=ppt/slides/_rels/slide11.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image" Target="../media/image7.png"/><Relationship Id="rId4"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8.png"/><Relationship Id="rId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2.xml"/><Relationship Id="rId1" Type="http://schemas.openxmlformats.org/officeDocument/2006/relationships/tags" Target="../tags/tag4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4.xml"/><Relationship Id="rId1" Type="http://schemas.openxmlformats.org/officeDocument/2006/relationships/tags" Target="../tags/tag4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6.xml"/><Relationship Id="rId1" Type="http://schemas.openxmlformats.org/officeDocument/2006/relationships/tags" Target="../tags/tag4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8.xml"/><Relationship Id="rId1" Type="http://schemas.openxmlformats.org/officeDocument/2006/relationships/tags" Target="../tags/tag4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0.xml"/><Relationship Id="rId1" Type="http://schemas.openxmlformats.org/officeDocument/2006/relationships/tags" Target="../tags/tag49.xml"/></Relationships>
</file>

<file path=ppt/slides/_rels/slide19.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slideLayout" Target="../slideLayouts/slideLayout1.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8.xml"/><Relationship Id="rId1" Type="http://schemas.openxmlformats.org/officeDocument/2006/relationships/tags" Target="../tags/tag57.xml"/></Relationships>
</file>

<file path=ppt/slides/_rels/slide21.xml.rels><?xml version="1.0" encoding="UTF-8" standalone="yes"?>
<Relationships xmlns="http://schemas.openxmlformats.org/package/2006/relationships"><Relationship Id="rId3" Type="http://schemas.openxmlformats.org/officeDocument/2006/relationships/tags" Target="../tags/tag61.xml"/><Relationship Id="rId7" Type="http://schemas.openxmlformats.org/officeDocument/2006/relationships/slideLayout" Target="../slideLayouts/slideLayout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6.xml"/><Relationship Id="rId1" Type="http://schemas.openxmlformats.org/officeDocument/2006/relationships/tags" Target="../tags/tag65.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tags" Target="../tags/tag69.xml"/><Relationship Id="rId7" Type="http://schemas.openxmlformats.org/officeDocument/2006/relationships/image" Target="../media/image11.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10.png"/><Relationship Id="rId5" Type="http://schemas.openxmlformats.org/officeDocument/2006/relationships/slideLayout" Target="../slideLayouts/slideLayout1.xml"/><Relationship Id="rId4" Type="http://schemas.openxmlformats.org/officeDocument/2006/relationships/tags" Target="../tags/tag7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2.xml"/><Relationship Id="rId1" Type="http://schemas.openxmlformats.org/officeDocument/2006/relationships/tags" Target="../tags/tag71.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4.xml"/><Relationship Id="rId1" Type="http://schemas.openxmlformats.org/officeDocument/2006/relationships/tags" Target="../tags/tag73.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6.xml"/><Relationship Id="rId1" Type="http://schemas.openxmlformats.org/officeDocument/2006/relationships/tags" Target="../tags/tag7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8.xml"/><Relationship Id="rId1" Type="http://schemas.openxmlformats.org/officeDocument/2006/relationships/tags" Target="../tags/tag77.xml"/></Relationships>
</file>

<file path=ppt/slides/_rels/slide28.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4"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 Id="rId4"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2.xml"/><Relationship Id="rId7"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9"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tags" Target="../tags/tag1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9.xml"/><Relationship Id="rId1" Type="http://schemas.openxmlformats.org/officeDocument/2006/relationships/tags" Target="../tags/tag18.xml"/></Relationships>
</file>

<file path=ppt/slides/_rels/slide6.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xml"/><Relationship Id="rId1" Type="http://schemas.openxmlformats.org/officeDocument/2006/relationships/tags" Target="../tags/tag23.xml"/></Relationships>
</file>

<file path=ppt/slides/_rels/slide8.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5.png"/><Relationship Id="rId4"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9.xml"/><Relationship Id="rId1" Type="http://schemas.openxmlformats.org/officeDocument/2006/relationships/tags" Target="../tags/tag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0512" y="1987700"/>
            <a:ext cx="9100873" cy="1945356"/>
          </a:xfrm>
        </p:spPr>
        <p:txBody>
          <a:bodyPr/>
          <a:lstStyle/>
          <a:p>
            <a:pPr>
              <a:lnSpc>
                <a:spcPct val="150000"/>
              </a:lnSpc>
            </a:pPr>
            <a:r>
              <a:rPr lang="en-GB" dirty="0" smtClean="0"/>
              <a:t>Mapping </a:t>
            </a:r>
            <a:r>
              <a:rPr lang="en-GB" dirty="0" smtClean="0"/>
              <a:t>customers</a:t>
            </a:r>
            <a:r>
              <a:rPr lang="en-US" dirty="0" smtClean="0">
                <a:latin typeface="Source Sans Pro Bold"/>
                <a:cs typeface="Source Sans Pro Bold"/>
              </a:rPr>
              <a:t/>
            </a:r>
            <a:br>
              <a:rPr lang="en-US" dirty="0" smtClean="0">
                <a:latin typeface="Source Sans Pro Bold"/>
                <a:cs typeface="Source Sans Pro Bold"/>
              </a:rPr>
            </a:br>
            <a:r>
              <a:rPr lang="en-US" sz="1800" dirty="0" smtClean="0">
                <a:latin typeface="Source Sans Pro Light" panose="020B0403030403020204" pitchFamily="34" charset="0"/>
              </a:rPr>
              <a:t>A guide to interactive thematic maps for marketing analytics</a:t>
            </a:r>
            <a:endParaRPr lang="en-US" sz="1800" dirty="0">
              <a:latin typeface="Source Sans Pro Light" panose="020B0403030403020204" pitchFamily="34" charset="0"/>
            </a:endParaRPr>
          </a:p>
        </p:txBody>
      </p:sp>
      <p:sp>
        <p:nvSpPr>
          <p:cNvPr id="2" name="Textplatzhalter 1"/>
          <p:cNvSpPr>
            <a:spLocks noGrp="1"/>
          </p:cNvSpPr>
          <p:nvPr>
            <p:ph type="body" sz="quarter" idx="10"/>
          </p:nvPr>
        </p:nvSpPr>
        <p:spPr/>
        <p:txBody>
          <a:bodyPr/>
          <a:lstStyle/>
          <a:p>
            <a:r>
              <a:rPr lang="de-CH" dirty="0"/>
              <a:t>andrea.bublitz@uzh.ch</a:t>
            </a:r>
          </a:p>
        </p:txBody>
      </p:sp>
      <p:sp>
        <p:nvSpPr>
          <p:cNvPr id="6" name="Rectangle 7"/>
          <p:cNvSpPr/>
          <p:nvPr>
            <p:custDataLst>
              <p:tags r:id="rId1"/>
            </p:custDataLst>
          </p:nvPr>
        </p:nvSpPr>
        <p:spPr bwMode="auto">
          <a:xfrm>
            <a:off x="0" y="6597352"/>
            <a:ext cx="9906000" cy="26064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r>
              <a:rPr lang="en-US" sz="1200" dirty="0" smtClean="0">
                <a:solidFill>
                  <a:schemeClr val="tx1"/>
                </a:solidFill>
                <a:latin typeface="Source Sans Pro Light" panose="020B0403030403020204" pitchFamily="34" charset="0"/>
                <a:cs typeface="Source Sans Pro"/>
              </a:rPr>
              <a:t>Mapping customers</a:t>
            </a:r>
            <a:endParaRPr lang="en-US" sz="1200" dirty="0">
              <a:solidFill>
                <a:schemeClr val="tx1"/>
              </a:solidFill>
              <a:latin typeface="Source Sans Pro Light" panose="020B0403030403020204" pitchFamily="34" charset="0"/>
              <a:cs typeface="Source Sans Pro"/>
            </a:endParaRPr>
          </a:p>
        </p:txBody>
      </p:sp>
      <p:sp>
        <p:nvSpPr>
          <p:cNvPr id="7" name="Rectangle 7"/>
          <p:cNvSpPr/>
          <p:nvPr>
            <p:custDataLst>
              <p:tags r:id="rId2"/>
            </p:custDataLst>
          </p:nvPr>
        </p:nvSpPr>
        <p:spPr bwMode="auto">
          <a:xfrm>
            <a:off x="5680248" y="6597352"/>
            <a:ext cx="4241304" cy="26064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pPr algn="r"/>
            <a:r>
              <a:rPr lang="en-US" sz="1200" dirty="0">
                <a:solidFill>
                  <a:schemeClr val="tx1"/>
                </a:solidFill>
                <a:latin typeface="Source Sans Pro Light" panose="020B0403030403020204" pitchFamily="34" charset="0"/>
                <a:cs typeface="Source Sans Pro"/>
                <a:sym typeface="Monotype Sorts"/>
              </a:rPr>
              <a:t>S</a:t>
            </a:r>
            <a:r>
              <a:rPr lang="en-US" sz="1200" dirty="0" smtClean="0">
                <a:solidFill>
                  <a:schemeClr val="tx1"/>
                </a:solidFill>
                <a:latin typeface="Source Sans Pro Light" panose="020B0403030403020204" pitchFamily="34" charset="0"/>
                <a:cs typeface="Source Sans Pro"/>
                <a:sym typeface="Monotype Sorts"/>
              </a:rPr>
              <a:t>alome </a:t>
            </a:r>
            <a:r>
              <a:rPr lang="en-US" sz="1200" dirty="0">
                <a:solidFill>
                  <a:schemeClr val="tx1"/>
                </a:solidFill>
                <a:latin typeface="Source Sans Pro Light" panose="020B0403030403020204" pitchFamily="34" charset="0"/>
                <a:cs typeface="Source Sans Pro"/>
                <a:sym typeface="Monotype Sorts"/>
              </a:rPr>
              <a:t>Lang</a:t>
            </a:r>
            <a:endParaRPr lang="en-US" sz="1200" dirty="0">
              <a:solidFill>
                <a:schemeClr val="tx1"/>
              </a:solidFill>
              <a:latin typeface="Source Sans Pro Light" panose="020B0403030403020204" pitchFamily="34" charset="0"/>
              <a:cs typeface="Source Sans Pro"/>
            </a:endParaRPr>
          </a:p>
        </p:txBody>
      </p:sp>
    </p:spTree>
    <p:extLst>
      <p:ext uri="{BB962C8B-B14F-4D97-AF65-F5344CB8AC3E}">
        <p14:creationId xmlns:p14="http://schemas.microsoft.com/office/powerpoint/2010/main" val="1184471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To avoid pitfall I, we carefully screen the data</a:t>
            </a:r>
            <a:endParaRPr lang="en-GB" dirty="0"/>
          </a:p>
        </p:txBody>
      </p:sp>
      <p:sp>
        <p:nvSpPr>
          <p:cNvPr id="5" name="Textplatzhalter 4"/>
          <p:cNvSpPr>
            <a:spLocks noGrp="1"/>
          </p:cNvSpPr>
          <p:nvPr>
            <p:ph type="body" sz="quarter" idx="14"/>
          </p:nvPr>
        </p:nvSpPr>
        <p:spPr/>
        <p:txBody>
          <a:bodyPr/>
          <a:lstStyle/>
          <a:p>
            <a:r>
              <a:rPr lang="en-GB" b="1" dirty="0" smtClean="0">
                <a:solidFill>
                  <a:schemeClr val="bg1"/>
                </a:solidFill>
              </a:rPr>
              <a:t>Screening</a:t>
            </a:r>
            <a:endParaRPr lang="en-GB" b="1" dirty="0">
              <a:solidFill>
                <a:schemeClr val="bg1"/>
              </a:solidFill>
            </a:endParaRPr>
          </a:p>
        </p:txBody>
      </p:sp>
      <p:graphicFrame>
        <p:nvGraphicFramePr>
          <p:cNvPr id="6" name="Table 4"/>
          <p:cNvGraphicFramePr>
            <a:graphicFrameLocks noGrp="1"/>
          </p:cNvGraphicFramePr>
          <p:nvPr>
            <p:ph idx="1"/>
            <p:extLst>
              <p:ext uri="{D42A27DB-BD31-4B8C-83A1-F6EECF244321}">
                <p14:modId xmlns:p14="http://schemas.microsoft.com/office/powerpoint/2010/main" val="3645739763"/>
              </p:ext>
            </p:extLst>
          </p:nvPr>
        </p:nvGraphicFramePr>
        <p:xfrm>
          <a:off x="619125" y="1555750"/>
          <a:ext cx="8726362" cy="3115756"/>
        </p:xfrm>
        <a:graphic>
          <a:graphicData uri="http://schemas.openxmlformats.org/drawingml/2006/table">
            <a:tbl>
              <a:tblPr firstRow="1" bandRow="1">
                <a:tableStyleId>{3B4B98B0-60AC-42C2-AFA5-B58CD77FA1E5}</a:tableStyleId>
              </a:tblPr>
              <a:tblGrid>
                <a:gridCol w="1273992"/>
                <a:gridCol w="1273992"/>
                <a:gridCol w="1385600"/>
                <a:gridCol w="1217256"/>
                <a:gridCol w="1029986"/>
                <a:gridCol w="1404526"/>
                <a:gridCol w="1141010"/>
              </a:tblGrid>
              <a:tr h="368422">
                <a:tc rowSpan="2">
                  <a:txBody>
                    <a:bodyPr/>
                    <a:lstStyle/>
                    <a:p>
                      <a:pPr algn="ctr"/>
                      <a:r>
                        <a:rPr kumimoji="0" lang="en-US" sz="1200" b="1" i="0" u="none" strike="noStrike" kern="1200" cap="none" spc="0" normalizeH="0" baseline="0" noProof="0" dirty="0" smtClean="0">
                          <a:ln>
                            <a:noFill/>
                          </a:ln>
                          <a:solidFill>
                            <a:srgbClr val="E6E6E6"/>
                          </a:solidFill>
                          <a:effectLst/>
                          <a:uLnTx/>
                          <a:uFillTx/>
                          <a:latin typeface="Source Sans Pro Light"/>
                        </a:rPr>
                        <a:t>Data Set</a:t>
                      </a:r>
                      <a:endParaRPr lang="en-GB" dirty="0"/>
                    </a:p>
                  </a:txBody>
                  <a:tcPr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2D2D8A"/>
                    </a:solidFill>
                  </a:tcPr>
                </a:tc>
                <a:tc rowSpan="2">
                  <a:txBody>
                    <a:bodyPr/>
                    <a:lstStyle/>
                    <a:p>
                      <a:pPr algn="ctr"/>
                      <a:r>
                        <a:rPr lang="en-US" sz="1200" b="1" noProof="0" dirty="0" smtClean="0">
                          <a:solidFill>
                            <a:srgbClr val="E6E6E6"/>
                          </a:solidFill>
                          <a:latin typeface="Source Sans Pro Light"/>
                        </a:rPr>
                        <a:t>Variable</a:t>
                      </a:r>
                      <a:endParaRPr lang="en-US" sz="1200" b="1" noProof="0" dirty="0">
                        <a:solidFill>
                          <a:srgbClr val="E6E6E6"/>
                        </a:solidFill>
                        <a:latin typeface="Source Sans Pro Light"/>
                      </a:endParaRPr>
                    </a:p>
                  </a:txBody>
                  <a:tcPr anchor="ct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2D2D8A"/>
                    </a:solidFill>
                  </a:tcPr>
                </a:tc>
                <a:tc gridSpan="3">
                  <a:txBody>
                    <a:bodyPr/>
                    <a:lstStyle/>
                    <a:p>
                      <a:pPr algn="ctr"/>
                      <a:r>
                        <a:rPr lang="en-US" sz="1200" b="1" noProof="0" dirty="0" smtClean="0">
                          <a:solidFill>
                            <a:srgbClr val="E6E6E6"/>
                          </a:solidFill>
                          <a:latin typeface="Source Sans Pro Light"/>
                        </a:rPr>
                        <a:t>Measurement</a:t>
                      </a:r>
                      <a:endParaRPr lang="en-US" sz="1200" b="1" noProof="0" dirty="0">
                        <a:solidFill>
                          <a:srgbClr val="E6E6E6"/>
                        </a:solidFill>
                        <a:latin typeface="Source Sans Pro Light"/>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D2D8A"/>
                    </a:solidFill>
                  </a:tcPr>
                </a:tc>
                <a:tc hMerge="1">
                  <a:txBody>
                    <a:bodyPr/>
                    <a:lstStyle/>
                    <a:p>
                      <a:pPr algn="r"/>
                      <a:endParaRPr lang="en-US" sz="1200" noProof="0" dirty="0">
                        <a:latin typeface="Source Sans Pro Light"/>
                      </a:endParaRPr>
                    </a:p>
                  </a:txBody>
                  <a:tcPr>
                    <a:lnB w="12700" cap="flat" cmpd="sng" algn="ctr">
                      <a:solidFill>
                        <a:scrgbClr r="0" g="0" b="0"/>
                      </a:solidFill>
                      <a:prstDash val="solid"/>
                      <a:round/>
                      <a:headEnd type="none" w="med" len="med"/>
                      <a:tailEnd type="none" w="med" len="med"/>
                    </a:lnB>
                  </a:tcPr>
                </a:tc>
                <a:tc hMerge="1">
                  <a:txBody>
                    <a:bodyPr/>
                    <a:lstStyle/>
                    <a:p>
                      <a:pPr algn="r"/>
                      <a:endParaRPr lang="en-US" sz="1200" noProof="0" dirty="0">
                        <a:latin typeface="Source Sans Pro Light"/>
                      </a:endParaRPr>
                    </a:p>
                  </a:txBody>
                  <a:tcPr>
                    <a:lnB w="12700" cap="flat" cmpd="sng" algn="ctr">
                      <a:solidFill>
                        <a:scrgbClr r="0" g="0" b="0"/>
                      </a:solidFill>
                      <a:prstDash val="solid"/>
                      <a:round/>
                      <a:headEnd type="none" w="med" len="med"/>
                      <a:tailEnd type="none" w="med" len="med"/>
                    </a:lnB>
                  </a:tcPr>
                </a:tc>
                <a:tc gridSpan="2">
                  <a:txBody>
                    <a:bodyPr/>
                    <a:lstStyle/>
                    <a:p>
                      <a:pPr algn="ctr"/>
                      <a:r>
                        <a:rPr lang="en-US" sz="1200" b="1" noProof="0" dirty="0" smtClean="0">
                          <a:solidFill>
                            <a:srgbClr val="E6E6E6"/>
                          </a:solidFill>
                          <a:latin typeface="Source Sans Pro Light"/>
                        </a:rPr>
                        <a:t>Descriptive Statistics</a:t>
                      </a:r>
                      <a:endParaRPr lang="en-US" sz="1200" b="1" noProof="0" dirty="0">
                        <a:solidFill>
                          <a:srgbClr val="E6E6E6"/>
                        </a:solidFill>
                        <a:latin typeface="Source Sans Pro Light"/>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D2D8A"/>
                    </a:solidFill>
                  </a:tcPr>
                </a:tc>
                <a:tc hMerge="1">
                  <a:txBody>
                    <a:bodyPr/>
                    <a:lstStyle/>
                    <a:p>
                      <a:pPr algn="r"/>
                      <a:endParaRPr lang="en-US" sz="1200" noProof="0" dirty="0">
                        <a:latin typeface="Source Sans Pro Ligh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r h="473678">
                <a:tc vMerge="1">
                  <a:txBody>
                    <a:bodyPr/>
                    <a:lstStyle/>
                    <a:p>
                      <a:endParaRPr lang="en-US"/>
                    </a:p>
                  </a:txBody>
                  <a:tcPr/>
                </a:tc>
                <a:tc vMerge="1">
                  <a:txBody>
                    <a:bodyPr/>
                    <a:lstStyle/>
                    <a:p>
                      <a:endParaRPr lang="en-US" dirty="0"/>
                    </a:p>
                  </a:txBody>
                  <a:tcPr/>
                </a:tc>
                <a:tc>
                  <a:txBody>
                    <a:bodyPr/>
                    <a:lstStyle/>
                    <a:p>
                      <a:pPr algn="ctr"/>
                      <a:r>
                        <a:rPr lang="en-US" sz="1200" b="1" noProof="0" dirty="0" smtClean="0">
                          <a:solidFill>
                            <a:srgbClr val="E6E6E6"/>
                          </a:solidFill>
                          <a:latin typeface="Source Sans Pro Light"/>
                        </a:rPr>
                        <a:t>Range</a:t>
                      </a:r>
                      <a:endParaRPr lang="en-US" sz="1200" b="1" noProof="0" dirty="0">
                        <a:solidFill>
                          <a:srgbClr val="E6E6E6"/>
                        </a:solidFill>
                        <a:latin typeface="Source Sans Pro Light"/>
                      </a:endParaRPr>
                    </a:p>
                  </a:txBody>
                  <a:tcPr anchor="ctr">
                    <a:lnL w="12700" cmpd="sng">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D2D8A"/>
                    </a:solidFill>
                  </a:tcPr>
                </a:tc>
                <a:tc>
                  <a:txBody>
                    <a:bodyPr/>
                    <a:lstStyle/>
                    <a:p>
                      <a:pPr algn="ctr"/>
                      <a:r>
                        <a:rPr lang="en-US" sz="1200" b="1" noProof="0" dirty="0" smtClean="0">
                          <a:solidFill>
                            <a:srgbClr val="E6E6E6"/>
                          </a:solidFill>
                          <a:latin typeface="Source Sans Pro Light"/>
                        </a:rPr>
                        <a:t>Type</a:t>
                      </a:r>
                      <a:endParaRPr lang="en-US" sz="1200" b="1" noProof="0" dirty="0">
                        <a:solidFill>
                          <a:srgbClr val="E6E6E6"/>
                        </a:solidFill>
                        <a:latin typeface="Source Sans Pro Light"/>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D2D8A"/>
                    </a:solidFill>
                  </a:tcPr>
                </a:tc>
                <a:tc>
                  <a:txBody>
                    <a:bodyPr/>
                    <a:lstStyle/>
                    <a:p>
                      <a:pPr algn="ctr"/>
                      <a:r>
                        <a:rPr lang="en-US" sz="1200" b="1" noProof="0" dirty="0" smtClean="0">
                          <a:solidFill>
                            <a:srgbClr val="E6E6E6"/>
                          </a:solidFill>
                          <a:latin typeface="Source Sans Pro Light"/>
                        </a:rPr>
                        <a:t>No. cases</a:t>
                      </a:r>
                      <a:endParaRPr lang="en-US" sz="1200" b="1" noProof="0" dirty="0">
                        <a:solidFill>
                          <a:srgbClr val="E6E6E6"/>
                        </a:solidFill>
                        <a:latin typeface="Source Sans Pro Light"/>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D2D8A"/>
                    </a:solidFill>
                  </a:tcPr>
                </a:tc>
                <a:tc>
                  <a:txBody>
                    <a:bodyPr/>
                    <a:lstStyle/>
                    <a:p>
                      <a:pPr algn="ctr"/>
                      <a:r>
                        <a:rPr lang="en-US" sz="1200" b="1" noProof="0" dirty="0" smtClean="0">
                          <a:solidFill>
                            <a:srgbClr val="E6E6E6"/>
                          </a:solidFill>
                          <a:latin typeface="Source Sans Pro Light"/>
                        </a:rPr>
                        <a:t>No. missing values</a:t>
                      </a:r>
                      <a:endParaRPr lang="en-US" sz="1200" b="1" noProof="0" dirty="0">
                        <a:solidFill>
                          <a:srgbClr val="E6E6E6"/>
                        </a:solidFill>
                        <a:latin typeface="Source Sans Pro Light"/>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D2D8A"/>
                    </a:solidFill>
                  </a:tcPr>
                </a:tc>
                <a:tc>
                  <a:txBody>
                    <a:bodyPr/>
                    <a:lstStyle/>
                    <a:p>
                      <a:pPr algn="ctr"/>
                      <a:r>
                        <a:rPr lang="en-US" sz="1200" b="1" noProof="0" dirty="0" smtClean="0">
                          <a:solidFill>
                            <a:srgbClr val="E6E6E6"/>
                          </a:solidFill>
                          <a:latin typeface="Source Sans Pro Light"/>
                        </a:rPr>
                        <a:t>Mean</a:t>
                      </a:r>
                      <a:endParaRPr lang="en-US" sz="1200" b="1" noProof="0" dirty="0">
                        <a:solidFill>
                          <a:srgbClr val="E6E6E6"/>
                        </a:solidFill>
                        <a:latin typeface="Source Sans Pro Ligh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D2D8A"/>
                    </a:solidFill>
                  </a:tcPr>
                </a:tc>
              </a:tr>
              <a:tr h="284207">
                <a:tc>
                  <a:txBody>
                    <a:bodyPr/>
                    <a:lstStyle/>
                    <a:p>
                      <a:pPr marL="0" algn="l" defTabSz="336736" rtl="0" eaLnBrk="1" latinLnBrk="0" hangingPunct="1"/>
                      <a:r>
                        <a:rPr lang="en-GB" sz="1200" kern="1200" dirty="0" smtClean="0">
                          <a:solidFill>
                            <a:schemeClr val="tx2"/>
                          </a:solidFill>
                          <a:latin typeface="Source Sans Pro Light"/>
                          <a:ea typeface="+mn-ea"/>
                          <a:cs typeface="+mn-cs"/>
                        </a:rPr>
                        <a:t>Customer data</a:t>
                      </a:r>
                      <a:endParaRPr lang="en-GB" sz="1200" kern="1200" dirty="0">
                        <a:solidFill>
                          <a:schemeClr val="tx2"/>
                        </a:solidFill>
                        <a:latin typeface="Source Sans Pro Light"/>
                        <a:ea typeface="+mn-ea"/>
                        <a:cs typeface="+mn-cs"/>
                      </a:endParaRPr>
                    </a:p>
                  </a:txBody>
                  <a:tcPr>
                    <a:lnR w="12700" cap="flat" cmpd="sng" algn="ctr">
                      <a:noFill/>
                      <a:prstDash val="solid"/>
                      <a:round/>
                      <a:headEnd type="none" w="med" len="med"/>
                      <a:tailEnd type="none" w="med" len="med"/>
                    </a:lnR>
                    <a:lnT w="12700" cmpd="sng">
                      <a:noFill/>
                    </a:lnT>
                    <a:solidFill>
                      <a:schemeClr val="accent3">
                        <a:lumMod val="95000"/>
                      </a:schemeClr>
                    </a:solidFill>
                  </a:tcPr>
                </a:tc>
                <a:tc>
                  <a:txBody>
                    <a:bodyPr/>
                    <a:lstStyle/>
                    <a:p>
                      <a:pPr algn="l"/>
                      <a:r>
                        <a:rPr lang="en-US" sz="1200" noProof="0" dirty="0" smtClean="0">
                          <a:solidFill>
                            <a:schemeClr val="tx2"/>
                          </a:solidFill>
                          <a:latin typeface="Source Sans Pro Light"/>
                        </a:rPr>
                        <a:t>Customer</a:t>
                      </a:r>
                      <a:r>
                        <a:rPr lang="en-US" sz="1200" baseline="0" noProof="0" dirty="0" smtClean="0">
                          <a:solidFill>
                            <a:schemeClr val="tx2"/>
                          </a:solidFill>
                          <a:latin typeface="Source Sans Pro Light"/>
                        </a:rPr>
                        <a:t> ID</a:t>
                      </a:r>
                      <a:endParaRPr lang="en-US" sz="1200" noProof="0" dirty="0">
                        <a:solidFill>
                          <a:schemeClr val="tx2"/>
                        </a:solidFill>
                        <a:latin typeface="Source Sans Pro Light"/>
                      </a:endParaRPr>
                    </a:p>
                  </a:txBody>
                  <a:tcPr>
                    <a:lnL>
                      <a:noFill/>
                    </a:lnL>
                    <a:lnR w="12700" cap="flat" cmpd="sng" algn="ctr">
                      <a:noFill/>
                      <a:prstDash val="solid"/>
                      <a:round/>
                      <a:headEnd type="none" w="med" len="med"/>
                      <a:tailEnd type="none" w="med" len="med"/>
                    </a:lnR>
                    <a:lnT w="12700" cmpd="sng">
                      <a:noFill/>
                    </a:lnT>
                    <a:solidFill>
                      <a:schemeClr val="accent3">
                        <a:lumMod val="95000"/>
                      </a:schemeClr>
                    </a:solidFill>
                  </a:tcPr>
                </a:tc>
                <a:tc>
                  <a:txBody>
                    <a:bodyPr/>
                    <a:lstStyle/>
                    <a:p>
                      <a:pPr algn="ctr"/>
                      <a:r>
                        <a:rPr lang="en-US" sz="1200" noProof="0" dirty="0" smtClean="0">
                          <a:solidFill>
                            <a:schemeClr val="tx2"/>
                          </a:solidFill>
                          <a:latin typeface="Source Sans Pro Light"/>
                        </a:rPr>
                        <a:t>3493-902016</a:t>
                      </a:r>
                      <a:endParaRPr lang="en-US" sz="1200" noProof="0" dirty="0">
                        <a:solidFill>
                          <a:schemeClr val="tx2"/>
                        </a:solidFill>
                        <a:latin typeface="Source Sans Pro Light"/>
                      </a:endParaRPr>
                    </a:p>
                  </a:txBody>
                  <a:tcP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lumMod val="95000"/>
                      </a:schemeClr>
                    </a:solidFill>
                  </a:tcPr>
                </a:tc>
                <a:tc>
                  <a:txBody>
                    <a:bodyPr/>
                    <a:lstStyle/>
                    <a:p>
                      <a:pPr algn="ctr"/>
                      <a:r>
                        <a:rPr lang="en-US" sz="1200" noProof="0" dirty="0" smtClean="0">
                          <a:solidFill>
                            <a:schemeClr val="tx2"/>
                          </a:solidFill>
                          <a:latin typeface="Source Sans Pro Light"/>
                        </a:rPr>
                        <a:t>Integer</a:t>
                      </a:r>
                      <a:endParaRPr lang="en-US" sz="1200" noProof="0" dirty="0">
                        <a:solidFill>
                          <a:schemeClr val="tx2"/>
                        </a:solidFill>
                        <a:latin typeface="Source Sans Pro Light"/>
                      </a:endParaRP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lumMod val="95000"/>
                      </a:schemeClr>
                    </a:solidFill>
                  </a:tcPr>
                </a:tc>
                <a:tc>
                  <a:txBody>
                    <a:bodyPr/>
                    <a:lstStyle/>
                    <a:p>
                      <a:pPr algn="ctr"/>
                      <a:r>
                        <a:rPr lang="en-US" sz="1200" noProof="0" smtClean="0">
                          <a:solidFill>
                            <a:schemeClr val="tx2"/>
                          </a:solidFill>
                          <a:latin typeface="Source Sans Pro Light"/>
                        </a:rPr>
                        <a:t>156321</a:t>
                      </a:r>
                      <a:endParaRPr lang="en-US" sz="1200" noProof="0" dirty="0" smtClean="0">
                        <a:solidFill>
                          <a:schemeClr val="tx2"/>
                        </a:solidFill>
                        <a:latin typeface="Source Sans Pro Light"/>
                      </a:endParaRP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lumMod val="95000"/>
                      </a:schemeClr>
                    </a:solidFill>
                  </a:tcPr>
                </a:tc>
                <a:tc>
                  <a:txBody>
                    <a:bodyPr/>
                    <a:lstStyle/>
                    <a:p>
                      <a:pPr algn="ctr"/>
                      <a:r>
                        <a:rPr lang="en-US" sz="1200" noProof="0" dirty="0" smtClean="0">
                          <a:solidFill>
                            <a:schemeClr val="tx2"/>
                          </a:solidFill>
                          <a:latin typeface="Source Sans Pro Light"/>
                        </a:rPr>
                        <a:t>0</a:t>
                      </a:r>
                      <a:endParaRPr lang="en-US" sz="1200" noProof="0" dirty="0">
                        <a:solidFill>
                          <a:schemeClr val="tx2"/>
                        </a:solidFill>
                        <a:latin typeface="Source Sans Pro Light"/>
                      </a:endParaRPr>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lumMod val="95000"/>
                      </a:schemeClr>
                    </a:solidFill>
                  </a:tcPr>
                </a:tc>
                <a:tc>
                  <a:txBody>
                    <a:bodyPr/>
                    <a:lstStyle/>
                    <a:p>
                      <a:pPr algn="ctr"/>
                      <a:r>
                        <a:rPr lang="en-US" sz="1200" noProof="0" dirty="0" smtClean="0">
                          <a:solidFill>
                            <a:schemeClr val="tx2"/>
                          </a:solidFill>
                          <a:latin typeface="Source Sans Pro Light"/>
                        </a:rPr>
                        <a:t>-</a:t>
                      </a:r>
                      <a:endParaRPr lang="en-US" sz="1200" noProof="0" dirty="0">
                        <a:solidFill>
                          <a:schemeClr val="tx2"/>
                        </a:solidFill>
                        <a:latin typeface="Source Sans Pro Ligh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lumMod val="95000"/>
                      </a:schemeClr>
                    </a:solidFill>
                  </a:tcPr>
                </a:tc>
              </a:tr>
              <a:tr h="284207">
                <a:tc>
                  <a:txBody>
                    <a:bodyPr/>
                    <a:lstStyle/>
                    <a:p>
                      <a:pPr marL="0" algn="l" defTabSz="336736" rtl="0" eaLnBrk="1" latinLnBrk="0" hangingPunct="1"/>
                      <a:endParaRPr lang="en-GB" sz="1200" kern="1200" dirty="0">
                        <a:solidFill>
                          <a:schemeClr val="tx2"/>
                        </a:solidFill>
                        <a:latin typeface="Source Sans Pro Light"/>
                        <a:ea typeface="+mn-ea"/>
                        <a:cs typeface="+mn-cs"/>
                      </a:endParaRPr>
                    </a:p>
                  </a:txBody>
                  <a:tcPr>
                    <a:lnR w="12700" cap="flat" cmpd="sng" algn="ctr">
                      <a:noFill/>
                      <a:prstDash val="solid"/>
                      <a:round/>
                      <a:headEnd type="none" w="med" len="med"/>
                      <a:tailEnd type="none" w="med" len="med"/>
                    </a:lnR>
                    <a:solidFill>
                      <a:schemeClr val="accent3">
                        <a:lumMod val="95000"/>
                      </a:schemeClr>
                    </a:solidFill>
                  </a:tcPr>
                </a:tc>
                <a:tc>
                  <a:txBody>
                    <a:bodyPr/>
                    <a:lstStyle/>
                    <a:p>
                      <a:pPr marL="0" marR="0" indent="0" algn="l" defTabSz="336736" rtl="0" eaLnBrk="1" fontAlgn="auto" latinLnBrk="0" hangingPunct="1">
                        <a:lnSpc>
                          <a:spcPct val="100000"/>
                        </a:lnSpc>
                        <a:spcBef>
                          <a:spcPts val="0"/>
                        </a:spcBef>
                        <a:spcAft>
                          <a:spcPts val="0"/>
                        </a:spcAft>
                        <a:buClrTx/>
                        <a:buSzTx/>
                        <a:buFontTx/>
                        <a:buNone/>
                        <a:tabLst/>
                        <a:defRPr/>
                      </a:pPr>
                      <a:r>
                        <a:rPr lang="en-GB" sz="1200" noProof="0" dirty="0" err="1" smtClean="0">
                          <a:solidFill>
                            <a:schemeClr val="tx2"/>
                          </a:solidFill>
                          <a:latin typeface="Source Sans Pro Light"/>
                        </a:rPr>
                        <a:t>AggPurchase</a:t>
                      </a:r>
                      <a:endParaRPr lang="en-GB" sz="1200" noProof="0" dirty="0" smtClean="0">
                        <a:solidFill>
                          <a:schemeClr val="tx2"/>
                        </a:solidFill>
                        <a:latin typeface="Source Sans Pro Light"/>
                      </a:endParaRPr>
                    </a:p>
                  </a:txBody>
                  <a:tcPr>
                    <a:lnL>
                      <a:noFill/>
                    </a:lnL>
                    <a:lnR w="12700" cap="flat" cmpd="sng" algn="ctr">
                      <a:noFill/>
                      <a:prstDash val="solid"/>
                      <a:round/>
                      <a:headEnd type="none" w="med" len="med"/>
                      <a:tailEnd type="none" w="med" len="med"/>
                    </a:lnR>
                    <a:solidFill>
                      <a:schemeClr val="accent3">
                        <a:lumMod val="95000"/>
                      </a:schemeClr>
                    </a:solidFill>
                  </a:tcPr>
                </a:tc>
                <a:tc>
                  <a:txBody>
                    <a:bodyPr/>
                    <a:lstStyle/>
                    <a:p>
                      <a:pPr algn="ctr"/>
                      <a:r>
                        <a:rPr lang="en-US" sz="1200" noProof="0" dirty="0" smtClean="0">
                          <a:solidFill>
                            <a:schemeClr val="tx2"/>
                          </a:solidFill>
                          <a:latin typeface="Source Sans Pro Light"/>
                        </a:rPr>
                        <a:t>0-394882</a:t>
                      </a:r>
                      <a:endParaRPr lang="en-US" sz="1200" noProof="0" dirty="0">
                        <a:solidFill>
                          <a:schemeClr val="tx2"/>
                        </a:solidFill>
                        <a:latin typeface="Source Sans Pro Light"/>
                      </a:endParaRPr>
                    </a:p>
                  </a:txBody>
                  <a:tcP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algn="ctr"/>
                      <a:r>
                        <a:rPr lang="en-US" sz="1200" noProof="0" dirty="0" smtClean="0">
                          <a:solidFill>
                            <a:schemeClr val="tx2"/>
                          </a:solidFill>
                          <a:latin typeface="Source Sans Pro Light"/>
                        </a:rPr>
                        <a:t>Numeric</a:t>
                      </a:r>
                      <a:endParaRPr lang="en-US" sz="1200" noProof="0" dirty="0">
                        <a:solidFill>
                          <a:schemeClr val="tx2"/>
                        </a:solidFill>
                        <a:latin typeface="Source Sans Pro Light"/>
                      </a:endParaRPr>
                    </a:p>
                  </a:txBody>
                  <a:tcPr>
                    <a:lnL>
                      <a:noFill/>
                    </a:lnL>
                    <a:lnR>
                      <a:noFill/>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algn="ctr"/>
                      <a:r>
                        <a:rPr lang="en-US" sz="1200" noProof="0" smtClean="0">
                          <a:solidFill>
                            <a:schemeClr val="tx2"/>
                          </a:solidFill>
                          <a:latin typeface="Source Sans Pro Light"/>
                        </a:rPr>
                        <a:t>156321</a:t>
                      </a:r>
                      <a:endParaRPr lang="en-US" sz="1200" noProof="0" dirty="0">
                        <a:solidFill>
                          <a:schemeClr val="tx2"/>
                        </a:solidFill>
                        <a:latin typeface="Source Sans Pro Light"/>
                      </a:endParaRPr>
                    </a:p>
                  </a:txBody>
                  <a:tcPr>
                    <a:lnL>
                      <a:noFill/>
                    </a:lnL>
                    <a:lnR>
                      <a:noFill/>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algn="ctr"/>
                      <a:r>
                        <a:rPr lang="en-US" sz="1200" noProof="0" dirty="0" smtClean="0">
                          <a:solidFill>
                            <a:schemeClr val="tx2"/>
                          </a:solidFill>
                          <a:latin typeface="Source Sans Pro Light"/>
                        </a:rPr>
                        <a:t>0</a:t>
                      </a:r>
                      <a:endParaRPr lang="en-US" sz="1200" noProof="0" dirty="0">
                        <a:solidFill>
                          <a:schemeClr val="tx2"/>
                        </a:solidFill>
                        <a:latin typeface="Source Sans Pro Light"/>
                      </a:endParaRP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algn="ctr"/>
                      <a:r>
                        <a:rPr lang="en-US" sz="1200" noProof="0" dirty="0" smtClean="0">
                          <a:solidFill>
                            <a:schemeClr val="tx2"/>
                          </a:solidFill>
                          <a:latin typeface="Source Sans Pro Light"/>
                        </a:rPr>
                        <a:t>8983</a:t>
                      </a:r>
                      <a:endParaRPr lang="en-US" sz="1200" noProof="0" dirty="0">
                        <a:solidFill>
                          <a:schemeClr val="tx2"/>
                        </a:solidFill>
                        <a:latin typeface="Source Sans Pro Ligh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3">
                        <a:lumMod val="95000"/>
                      </a:schemeClr>
                    </a:solidFill>
                  </a:tcPr>
                </a:tc>
              </a:tr>
              <a:tr h="284207">
                <a:tc>
                  <a:txBody>
                    <a:bodyPr/>
                    <a:lstStyle/>
                    <a:p>
                      <a:pPr marL="0" algn="l" defTabSz="336736" rtl="0" eaLnBrk="1" latinLnBrk="0" hangingPunct="1"/>
                      <a:endParaRPr lang="en-GB" sz="1200" kern="1200" dirty="0">
                        <a:solidFill>
                          <a:schemeClr val="tx2"/>
                        </a:solidFill>
                        <a:latin typeface="Source Sans Pro Light"/>
                        <a:ea typeface="+mn-ea"/>
                        <a:cs typeface="+mn-cs"/>
                      </a:endParaRPr>
                    </a:p>
                  </a:txBody>
                  <a:tcPr>
                    <a:lnR w="12700" cap="flat" cmpd="sng" algn="ctr">
                      <a:noFill/>
                      <a:prstDash val="solid"/>
                      <a:round/>
                      <a:headEnd type="none" w="med" len="med"/>
                      <a:tailEnd type="none" w="med" len="med"/>
                    </a:lnR>
                    <a:solidFill>
                      <a:schemeClr val="accent3">
                        <a:lumMod val="95000"/>
                      </a:schemeClr>
                    </a:solidFill>
                  </a:tcPr>
                </a:tc>
                <a:tc>
                  <a:txBody>
                    <a:bodyPr/>
                    <a:lstStyle/>
                    <a:p>
                      <a:pPr marL="0" marR="0" indent="0" algn="l" defTabSz="336736" rtl="0" eaLnBrk="1" fontAlgn="auto" latinLnBrk="0" hangingPunct="1">
                        <a:lnSpc>
                          <a:spcPct val="100000"/>
                        </a:lnSpc>
                        <a:spcBef>
                          <a:spcPts val="0"/>
                        </a:spcBef>
                        <a:spcAft>
                          <a:spcPts val="0"/>
                        </a:spcAft>
                        <a:buClrTx/>
                        <a:buSzTx/>
                        <a:buFontTx/>
                        <a:buNone/>
                        <a:tabLst/>
                        <a:defRPr/>
                      </a:pPr>
                      <a:r>
                        <a:rPr lang="en-GB" sz="1200" noProof="0" dirty="0" smtClean="0">
                          <a:solidFill>
                            <a:schemeClr val="tx2"/>
                          </a:solidFill>
                          <a:latin typeface="Source Sans Pro Light"/>
                        </a:rPr>
                        <a:t>PLZ</a:t>
                      </a:r>
                    </a:p>
                  </a:txBody>
                  <a:tcPr>
                    <a:lnL>
                      <a:noFill/>
                    </a:lnL>
                    <a:lnR w="12700" cap="flat" cmpd="sng" algn="ctr">
                      <a:noFill/>
                      <a:prstDash val="solid"/>
                      <a:round/>
                      <a:headEnd type="none" w="med" len="med"/>
                      <a:tailEnd type="none" w="med" len="med"/>
                    </a:lnR>
                    <a:solidFill>
                      <a:schemeClr val="accent3">
                        <a:lumMod val="95000"/>
                      </a:schemeClr>
                    </a:solidFill>
                  </a:tcPr>
                </a:tc>
                <a:tc>
                  <a:txBody>
                    <a:bodyPr/>
                    <a:lstStyle/>
                    <a:p>
                      <a:pPr algn="ctr"/>
                      <a:r>
                        <a:rPr lang="en-US" sz="1200" noProof="0" dirty="0" smtClean="0">
                          <a:solidFill>
                            <a:schemeClr val="tx2"/>
                          </a:solidFill>
                          <a:latin typeface="Source Sans Pro Light"/>
                        </a:rPr>
                        <a:t>1000-9658</a:t>
                      </a:r>
                      <a:endParaRPr lang="en-US" sz="1200" noProof="0" dirty="0">
                        <a:solidFill>
                          <a:schemeClr val="tx2"/>
                        </a:solidFill>
                        <a:latin typeface="Source Sans Pro Light"/>
                      </a:endParaRPr>
                    </a:p>
                  </a:txBody>
                  <a:tcP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algn="ctr"/>
                      <a:r>
                        <a:rPr lang="en-US" sz="1200" noProof="0" dirty="0" smtClean="0">
                          <a:solidFill>
                            <a:schemeClr val="tx2"/>
                          </a:solidFill>
                          <a:latin typeface="Source Sans Pro Light"/>
                        </a:rPr>
                        <a:t>Integer</a:t>
                      </a:r>
                      <a:endParaRPr lang="en-US" sz="1200" noProof="0" dirty="0">
                        <a:solidFill>
                          <a:schemeClr val="tx2"/>
                        </a:solidFill>
                        <a:latin typeface="Source Sans Pro Light"/>
                      </a:endParaRPr>
                    </a:p>
                  </a:txBody>
                  <a:tcPr>
                    <a:lnL>
                      <a:noFill/>
                    </a:lnL>
                    <a:lnR>
                      <a:noFill/>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algn="ctr"/>
                      <a:r>
                        <a:rPr lang="en-US" sz="1200" noProof="0" smtClean="0">
                          <a:solidFill>
                            <a:schemeClr val="tx2"/>
                          </a:solidFill>
                          <a:latin typeface="Source Sans Pro Light"/>
                        </a:rPr>
                        <a:t>156321</a:t>
                      </a:r>
                      <a:endParaRPr lang="en-US" sz="1200" noProof="0" dirty="0">
                        <a:solidFill>
                          <a:schemeClr val="tx2"/>
                        </a:solidFill>
                        <a:latin typeface="Source Sans Pro Light"/>
                      </a:endParaRPr>
                    </a:p>
                  </a:txBody>
                  <a:tcPr>
                    <a:lnL>
                      <a:noFill/>
                    </a:lnL>
                    <a:lnR>
                      <a:noFill/>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algn="ctr"/>
                      <a:r>
                        <a:rPr lang="en-US" sz="1200" noProof="0" dirty="0" smtClean="0">
                          <a:solidFill>
                            <a:schemeClr val="tx2"/>
                          </a:solidFill>
                          <a:latin typeface="Source Sans Pro Light"/>
                        </a:rPr>
                        <a:t>1518</a:t>
                      </a:r>
                      <a:endParaRPr lang="en-US" sz="1200" noProof="0" dirty="0">
                        <a:solidFill>
                          <a:schemeClr val="tx2"/>
                        </a:solidFill>
                        <a:latin typeface="Source Sans Pro Light"/>
                      </a:endParaRP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algn="ctr"/>
                      <a:r>
                        <a:rPr lang="en-US" sz="1200" noProof="0" dirty="0" smtClean="0">
                          <a:solidFill>
                            <a:schemeClr val="tx2"/>
                          </a:solidFill>
                          <a:latin typeface="Source Sans Pro Light"/>
                        </a:rPr>
                        <a:t>-</a:t>
                      </a:r>
                      <a:endParaRPr lang="en-US" sz="1200" noProof="0" dirty="0">
                        <a:solidFill>
                          <a:schemeClr val="tx2"/>
                        </a:solidFill>
                        <a:latin typeface="Source Sans Pro Ligh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3">
                        <a:lumMod val="95000"/>
                      </a:schemeClr>
                    </a:solidFill>
                  </a:tcPr>
                </a:tc>
              </a:tr>
              <a:tr h="284207">
                <a:tc>
                  <a:txBody>
                    <a:bodyPr/>
                    <a:lstStyle/>
                    <a:p>
                      <a:pPr marL="0" algn="l" defTabSz="336736" rtl="0" eaLnBrk="1" latinLnBrk="0" hangingPunct="1"/>
                      <a:endParaRPr lang="en-GB" sz="1200" kern="1200">
                        <a:solidFill>
                          <a:schemeClr val="tx2"/>
                        </a:solidFill>
                        <a:latin typeface="Source Sans Pro Light"/>
                        <a:ea typeface="+mn-ea"/>
                        <a:cs typeface="+mn-cs"/>
                      </a:endParaRPr>
                    </a:p>
                  </a:txBody>
                  <a:tcPr>
                    <a:lnR w="12700" cap="flat" cmpd="sng" algn="ctr">
                      <a:noFill/>
                      <a:prstDash val="solid"/>
                      <a:round/>
                      <a:headEnd type="none" w="med" len="med"/>
                      <a:tailEnd type="none" w="med" len="med"/>
                    </a:lnR>
                    <a:solidFill>
                      <a:schemeClr val="accent3">
                        <a:lumMod val="95000"/>
                      </a:schemeClr>
                    </a:solidFill>
                  </a:tcPr>
                </a:tc>
                <a:tc>
                  <a:txBody>
                    <a:bodyPr/>
                    <a:lstStyle/>
                    <a:p>
                      <a:pPr marL="0" marR="0" indent="0" algn="l" defTabSz="336736" rtl="0" eaLnBrk="1" fontAlgn="auto" latinLnBrk="0" hangingPunct="1">
                        <a:lnSpc>
                          <a:spcPct val="100000"/>
                        </a:lnSpc>
                        <a:spcBef>
                          <a:spcPts val="0"/>
                        </a:spcBef>
                        <a:spcAft>
                          <a:spcPts val="0"/>
                        </a:spcAft>
                        <a:buClrTx/>
                        <a:buSzTx/>
                        <a:buFontTx/>
                        <a:buNone/>
                        <a:tabLst/>
                        <a:defRPr/>
                      </a:pPr>
                      <a:r>
                        <a:rPr lang="en-GB" sz="1200" noProof="0" dirty="0" smtClean="0">
                          <a:solidFill>
                            <a:schemeClr val="tx2"/>
                          </a:solidFill>
                          <a:latin typeface="Source Sans Pro Light"/>
                        </a:rPr>
                        <a:t>City</a:t>
                      </a:r>
                    </a:p>
                  </a:txBody>
                  <a:tcPr>
                    <a:lnL>
                      <a:noFill/>
                    </a:lnL>
                    <a:lnR w="12700" cap="flat" cmpd="sng" algn="ctr">
                      <a:noFill/>
                      <a:prstDash val="solid"/>
                      <a:round/>
                      <a:headEnd type="none" w="med" len="med"/>
                      <a:tailEnd type="none" w="med" len="med"/>
                    </a:lnR>
                    <a:solidFill>
                      <a:schemeClr val="accent3">
                        <a:lumMod val="95000"/>
                      </a:schemeClr>
                    </a:solidFill>
                  </a:tcPr>
                </a:tc>
                <a:tc>
                  <a:txBody>
                    <a:bodyPr/>
                    <a:lstStyle/>
                    <a:p>
                      <a:pPr algn="ctr"/>
                      <a:r>
                        <a:rPr lang="en-US" sz="1200" noProof="0" dirty="0" smtClean="0">
                          <a:solidFill>
                            <a:schemeClr val="tx2"/>
                          </a:solidFill>
                          <a:latin typeface="Source Sans Pro Light"/>
                        </a:rPr>
                        <a:t>-</a:t>
                      </a:r>
                      <a:endParaRPr lang="en-US" sz="1200" noProof="0" dirty="0">
                        <a:solidFill>
                          <a:schemeClr val="tx2"/>
                        </a:solidFill>
                        <a:latin typeface="Source Sans Pro Light"/>
                      </a:endParaRPr>
                    </a:p>
                  </a:txBody>
                  <a:tcP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algn="ctr"/>
                      <a:r>
                        <a:rPr lang="en-US" sz="1200" noProof="0" dirty="0" smtClean="0">
                          <a:solidFill>
                            <a:schemeClr val="tx2"/>
                          </a:solidFill>
                          <a:latin typeface="Source Sans Pro Light"/>
                        </a:rPr>
                        <a:t>Character</a:t>
                      </a:r>
                      <a:endParaRPr lang="en-US" sz="1200" noProof="0" dirty="0">
                        <a:solidFill>
                          <a:schemeClr val="tx2"/>
                        </a:solidFill>
                        <a:latin typeface="Source Sans Pro Light"/>
                      </a:endParaRPr>
                    </a:p>
                  </a:txBody>
                  <a:tcPr>
                    <a:lnL>
                      <a:noFill/>
                    </a:lnL>
                    <a:lnR>
                      <a:noFill/>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algn="ctr"/>
                      <a:r>
                        <a:rPr lang="en-US" sz="1200" noProof="0" dirty="0" smtClean="0">
                          <a:solidFill>
                            <a:schemeClr val="tx2"/>
                          </a:solidFill>
                          <a:latin typeface="Source Sans Pro Light"/>
                        </a:rPr>
                        <a:t>156321</a:t>
                      </a:r>
                      <a:endParaRPr lang="en-US" sz="1200" noProof="0" dirty="0">
                        <a:solidFill>
                          <a:schemeClr val="tx2"/>
                        </a:solidFill>
                        <a:latin typeface="Source Sans Pro Light"/>
                      </a:endParaRPr>
                    </a:p>
                  </a:txBody>
                  <a:tcPr>
                    <a:lnL>
                      <a:noFill/>
                    </a:lnL>
                    <a:lnR>
                      <a:noFill/>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algn="ctr"/>
                      <a:r>
                        <a:rPr lang="en-US" sz="1200" noProof="0" dirty="0" smtClean="0">
                          <a:solidFill>
                            <a:schemeClr val="tx2"/>
                          </a:solidFill>
                          <a:latin typeface="Source Sans Pro Light"/>
                        </a:rPr>
                        <a:t>1518</a:t>
                      </a:r>
                      <a:endParaRPr lang="en-US" sz="1200" noProof="0" dirty="0">
                        <a:solidFill>
                          <a:schemeClr val="tx2"/>
                        </a:solidFill>
                        <a:latin typeface="Source Sans Pro Light"/>
                      </a:endParaRP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algn="ctr"/>
                      <a:r>
                        <a:rPr lang="en-US" sz="1200" noProof="0" dirty="0" smtClean="0">
                          <a:solidFill>
                            <a:schemeClr val="tx2"/>
                          </a:solidFill>
                          <a:latin typeface="Source Sans Pro Light"/>
                        </a:rPr>
                        <a:t>-</a:t>
                      </a:r>
                      <a:endParaRPr lang="en-US" sz="1200" noProof="0" dirty="0">
                        <a:solidFill>
                          <a:schemeClr val="tx2"/>
                        </a:solidFill>
                        <a:latin typeface="Source Sans Pro Ligh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3">
                        <a:lumMod val="95000"/>
                      </a:schemeClr>
                    </a:solidFill>
                  </a:tcPr>
                </a:tc>
              </a:tr>
              <a:tr h="284207">
                <a:tc>
                  <a:txBody>
                    <a:bodyPr/>
                    <a:lstStyle/>
                    <a:p>
                      <a:pPr marL="0" algn="l" defTabSz="336736" rtl="0" eaLnBrk="1" latinLnBrk="0" hangingPunct="1"/>
                      <a:endParaRPr lang="en-GB" sz="1200" kern="1200" dirty="0">
                        <a:solidFill>
                          <a:schemeClr val="tx2"/>
                        </a:solidFill>
                        <a:latin typeface="Source Sans Pro Light"/>
                        <a:ea typeface="+mn-ea"/>
                        <a:cs typeface="+mn-cs"/>
                      </a:endParaRPr>
                    </a:p>
                  </a:txBody>
                  <a:tcPr>
                    <a:lnR w="12700" cap="flat" cmpd="sng" algn="ctr">
                      <a:noFill/>
                      <a:prstDash val="solid"/>
                      <a:round/>
                      <a:headEnd type="none" w="med" len="med"/>
                      <a:tailEnd type="none" w="med" len="med"/>
                    </a:lnR>
                    <a:solidFill>
                      <a:schemeClr val="accent3">
                        <a:lumMod val="95000"/>
                      </a:schemeClr>
                    </a:solidFill>
                  </a:tcPr>
                </a:tc>
                <a:tc>
                  <a:txBody>
                    <a:bodyPr/>
                    <a:lstStyle/>
                    <a:p>
                      <a:pPr marL="0" marR="0" indent="0" algn="l" defTabSz="336736" rtl="0" eaLnBrk="1" fontAlgn="auto" latinLnBrk="0" hangingPunct="1">
                        <a:lnSpc>
                          <a:spcPct val="100000"/>
                        </a:lnSpc>
                        <a:spcBef>
                          <a:spcPts val="0"/>
                        </a:spcBef>
                        <a:spcAft>
                          <a:spcPts val="0"/>
                        </a:spcAft>
                        <a:buClrTx/>
                        <a:buSzTx/>
                        <a:buFontTx/>
                        <a:buNone/>
                        <a:tabLst/>
                        <a:defRPr/>
                      </a:pPr>
                      <a:endParaRPr lang="en-US" sz="1200" noProof="0" dirty="0" smtClean="0">
                        <a:solidFill>
                          <a:schemeClr val="tx2"/>
                        </a:solidFill>
                        <a:latin typeface="Source Sans Pro Light"/>
                      </a:endParaRPr>
                    </a:p>
                  </a:txBody>
                  <a:tcPr>
                    <a:lnL>
                      <a:noFill/>
                    </a:lnL>
                    <a:lnR w="12700" cap="flat" cmpd="sng" algn="ctr">
                      <a:noFill/>
                      <a:prstDash val="solid"/>
                      <a:round/>
                      <a:headEnd type="none" w="med" len="med"/>
                      <a:tailEnd type="none" w="med" len="med"/>
                    </a:lnR>
                    <a:solidFill>
                      <a:schemeClr val="accent3">
                        <a:lumMod val="95000"/>
                      </a:schemeClr>
                    </a:solidFill>
                  </a:tcPr>
                </a:tc>
                <a:tc>
                  <a:txBody>
                    <a:bodyPr/>
                    <a:lstStyle/>
                    <a:p>
                      <a:pPr algn="ctr"/>
                      <a:endParaRPr lang="en-US" sz="1200" noProof="0" dirty="0">
                        <a:solidFill>
                          <a:schemeClr val="tx2"/>
                        </a:solidFill>
                        <a:latin typeface="Source Sans Pro Light"/>
                      </a:endParaRPr>
                    </a:p>
                  </a:txBody>
                  <a:tcP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marL="0" marR="0" indent="0" algn="ctr" defTabSz="336736" rtl="0" eaLnBrk="1" fontAlgn="auto" latinLnBrk="0" hangingPunct="1">
                        <a:lnSpc>
                          <a:spcPct val="100000"/>
                        </a:lnSpc>
                        <a:spcBef>
                          <a:spcPts val="0"/>
                        </a:spcBef>
                        <a:spcAft>
                          <a:spcPts val="0"/>
                        </a:spcAft>
                        <a:buClrTx/>
                        <a:buSzTx/>
                        <a:buFontTx/>
                        <a:buNone/>
                        <a:tabLst/>
                        <a:defRPr/>
                      </a:pPr>
                      <a:endParaRPr lang="en-US" sz="1200" noProof="0" dirty="0" smtClean="0">
                        <a:solidFill>
                          <a:schemeClr val="tx2"/>
                        </a:solidFill>
                        <a:latin typeface="Source Sans Pro Light"/>
                      </a:endParaRPr>
                    </a:p>
                  </a:txBody>
                  <a:tcPr>
                    <a:lnL>
                      <a:noFill/>
                    </a:lnL>
                    <a:lnR>
                      <a:noFill/>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algn="ctr"/>
                      <a:endParaRPr lang="en-US" sz="1200" noProof="0" dirty="0">
                        <a:solidFill>
                          <a:schemeClr val="tx2"/>
                        </a:solidFill>
                        <a:latin typeface="Source Sans Pro Light"/>
                      </a:endParaRPr>
                    </a:p>
                  </a:txBody>
                  <a:tcPr>
                    <a:lnL>
                      <a:noFill/>
                    </a:lnL>
                    <a:lnR>
                      <a:noFill/>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algn="ctr"/>
                      <a:endParaRPr lang="en-US" sz="1200" noProof="0" dirty="0">
                        <a:solidFill>
                          <a:schemeClr val="tx2"/>
                        </a:solidFill>
                        <a:latin typeface="Source Sans Pro Light"/>
                      </a:endParaRP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algn="ctr"/>
                      <a:endParaRPr lang="en-US" sz="1200" noProof="0" dirty="0">
                        <a:solidFill>
                          <a:schemeClr val="tx2"/>
                        </a:solidFill>
                        <a:latin typeface="Source Sans Pro Ligh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3">
                        <a:lumMod val="95000"/>
                      </a:schemeClr>
                    </a:solidFill>
                  </a:tcPr>
                </a:tc>
              </a:tr>
              <a:tr h="284207">
                <a:tc rowSpan="2">
                  <a:txBody>
                    <a:bodyPr/>
                    <a:lstStyle/>
                    <a:p>
                      <a:pPr marL="0" algn="l" defTabSz="336736" rtl="0" eaLnBrk="1" latinLnBrk="0" hangingPunct="1"/>
                      <a:r>
                        <a:rPr lang="en-GB" sz="1200" kern="1200" dirty="0" smtClean="0">
                          <a:solidFill>
                            <a:schemeClr val="tx2"/>
                          </a:solidFill>
                          <a:latin typeface="Source Sans Pro Light"/>
                          <a:ea typeface="+mn-ea"/>
                          <a:cs typeface="+mn-cs"/>
                        </a:rPr>
                        <a:t>Population statistics</a:t>
                      </a:r>
                      <a:endParaRPr lang="en-GB" sz="1200" kern="1200" dirty="0">
                        <a:solidFill>
                          <a:schemeClr val="tx2"/>
                        </a:solidFill>
                        <a:latin typeface="Source Sans Pro Light"/>
                        <a:ea typeface="+mn-ea"/>
                        <a:cs typeface="+mn-cs"/>
                      </a:endParaRPr>
                    </a:p>
                  </a:txBody>
                  <a:tcPr>
                    <a:lnR w="12700" cap="flat" cmpd="sng" algn="ctr">
                      <a:noFill/>
                      <a:prstDash val="solid"/>
                      <a:round/>
                      <a:headEnd type="none" w="med" len="med"/>
                      <a:tailEnd type="none" w="med" len="med"/>
                    </a:lnR>
                    <a:solidFill>
                      <a:schemeClr val="accent3">
                        <a:lumMod val="95000"/>
                      </a:schemeClr>
                    </a:solidFill>
                  </a:tcPr>
                </a:tc>
                <a:tc>
                  <a:txBody>
                    <a:bodyPr/>
                    <a:lstStyle/>
                    <a:p>
                      <a:pPr marL="0" marR="0" indent="0" algn="l" defTabSz="336736" rtl="0" eaLnBrk="1" fontAlgn="auto" latinLnBrk="0" hangingPunct="1">
                        <a:lnSpc>
                          <a:spcPct val="100000"/>
                        </a:lnSpc>
                        <a:spcBef>
                          <a:spcPts val="0"/>
                        </a:spcBef>
                        <a:spcAft>
                          <a:spcPts val="0"/>
                        </a:spcAft>
                        <a:buClrTx/>
                        <a:buSzTx/>
                        <a:buFontTx/>
                        <a:buNone/>
                        <a:tabLst/>
                        <a:defRPr/>
                      </a:pPr>
                      <a:r>
                        <a:rPr lang="en-GB" sz="1200" noProof="0" dirty="0" smtClean="0">
                          <a:solidFill>
                            <a:schemeClr val="tx2"/>
                          </a:solidFill>
                          <a:latin typeface="Source Sans Pro Light"/>
                        </a:rPr>
                        <a:t>PLZ</a:t>
                      </a:r>
                    </a:p>
                  </a:txBody>
                  <a:tcPr>
                    <a:lnL>
                      <a:noFill/>
                    </a:lnL>
                    <a:lnR w="12700" cap="flat" cmpd="sng" algn="ctr">
                      <a:noFill/>
                      <a:prstDash val="solid"/>
                      <a:round/>
                      <a:headEnd type="none" w="med" len="med"/>
                      <a:tailEnd type="none" w="med" len="med"/>
                    </a:lnR>
                    <a:solidFill>
                      <a:schemeClr val="accent3">
                        <a:lumMod val="95000"/>
                      </a:schemeClr>
                    </a:solidFill>
                  </a:tcPr>
                </a:tc>
                <a:tc>
                  <a:txBody>
                    <a:bodyPr/>
                    <a:lstStyle/>
                    <a:p>
                      <a:pPr algn="ctr"/>
                      <a:r>
                        <a:rPr lang="en-US" sz="1200" noProof="0" dirty="0" smtClean="0">
                          <a:solidFill>
                            <a:schemeClr val="tx2"/>
                          </a:solidFill>
                          <a:latin typeface="Source Sans Pro Light"/>
                        </a:rPr>
                        <a:t>1000-9658 </a:t>
                      </a:r>
                      <a:endParaRPr lang="en-US" sz="1200" noProof="0" dirty="0">
                        <a:solidFill>
                          <a:schemeClr val="tx2"/>
                        </a:solidFill>
                        <a:latin typeface="Source Sans Pro Light"/>
                      </a:endParaRPr>
                    </a:p>
                  </a:txBody>
                  <a:tcP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marL="0" marR="0" indent="0" algn="ctr" defTabSz="336736" rtl="0" eaLnBrk="1" fontAlgn="auto" latinLnBrk="0" hangingPunct="1">
                        <a:lnSpc>
                          <a:spcPct val="100000"/>
                        </a:lnSpc>
                        <a:spcBef>
                          <a:spcPts val="0"/>
                        </a:spcBef>
                        <a:spcAft>
                          <a:spcPts val="0"/>
                        </a:spcAft>
                        <a:buClrTx/>
                        <a:buSzTx/>
                        <a:buFontTx/>
                        <a:buNone/>
                        <a:tabLst/>
                        <a:defRPr/>
                      </a:pPr>
                      <a:r>
                        <a:rPr lang="en-US" sz="1200" noProof="0" dirty="0" smtClean="0">
                          <a:solidFill>
                            <a:schemeClr val="tx2"/>
                          </a:solidFill>
                          <a:latin typeface="Source Sans Pro Light"/>
                        </a:rPr>
                        <a:t>Integer</a:t>
                      </a:r>
                    </a:p>
                  </a:txBody>
                  <a:tcPr>
                    <a:lnL>
                      <a:noFill/>
                    </a:lnL>
                    <a:lnR>
                      <a:noFill/>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algn="ctr"/>
                      <a:r>
                        <a:rPr lang="en-US" sz="1200" noProof="0" smtClean="0">
                          <a:solidFill>
                            <a:schemeClr val="tx2"/>
                          </a:solidFill>
                          <a:latin typeface="Source Sans Pro Light"/>
                        </a:rPr>
                        <a:t>3189</a:t>
                      </a:r>
                      <a:endParaRPr lang="en-US" sz="1200" noProof="0" dirty="0">
                        <a:solidFill>
                          <a:schemeClr val="tx2"/>
                        </a:solidFill>
                        <a:latin typeface="Source Sans Pro Light"/>
                      </a:endParaRPr>
                    </a:p>
                  </a:txBody>
                  <a:tcPr>
                    <a:lnL>
                      <a:noFill/>
                    </a:lnL>
                    <a:lnR>
                      <a:noFill/>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algn="ctr"/>
                      <a:r>
                        <a:rPr lang="en-US" sz="1200" noProof="0" dirty="0" smtClean="0">
                          <a:solidFill>
                            <a:schemeClr val="tx2"/>
                          </a:solidFill>
                          <a:latin typeface="Source Sans Pro Light"/>
                        </a:rPr>
                        <a:t>0</a:t>
                      </a:r>
                      <a:endParaRPr lang="en-US" sz="1200" noProof="0" dirty="0">
                        <a:solidFill>
                          <a:schemeClr val="tx2"/>
                        </a:solidFill>
                        <a:latin typeface="Source Sans Pro Light"/>
                      </a:endParaRP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algn="ctr"/>
                      <a:r>
                        <a:rPr lang="en-US" sz="1200" noProof="0" dirty="0" smtClean="0">
                          <a:solidFill>
                            <a:schemeClr val="tx2"/>
                          </a:solidFill>
                          <a:latin typeface="Source Sans Pro Light"/>
                        </a:rPr>
                        <a:t>-</a:t>
                      </a:r>
                      <a:endParaRPr lang="en-US" sz="1200" noProof="0" dirty="0">
                        <a:solidFill>
                          <a:schemeClr val="tx2"/>
                        </a:solidFill>
                        <a:latin typeface="Source Sans Pro Ligh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3">
                        <a:lumMod val="95000"/>
                      </a:schemeClr>
                    </a:solidFill>
                  </a:tcPr>
                </a:tc>
              </a:tr>
              <a:tr h="284207">
                <a:tc vMerge="1">
                  <a:txBody>
                    <a:bodyPr/>
                    <a:lstStyle/>
                    <a:p>
                      <a:pPr marL="0" algn="l" defTabSz="336736" rtl="0" eaLnBrk="1" latinLnBrk="0" hangingPunct="1"/>
                      <a:endParaRPr lang="en-GB" sz="1200" kern="1200" dirty="0">
                        <a:solidFill>
                          <a:schemeClr val="tx2"/>
                        </a:solidFill>
                        <a:latin typeface="Source Sans Pro Light"/>
                        <a:ea typeface="+mn-ea"/>
                        <a:cs typeface="+mn-cs"/>
                      </a:endParaRPr>
                    </a:p>
                  </a:txBody>
                  <a:tcPr>
                    <a:lnR w="12700" cap="flat" cmpd="sng" algn="ctr">
                      <a:noFill/>
                      <a:prstDash val="solid"/>
                      <a:round/>
                      <a:headEnd type="none" w="med" len="med"/>
                      <a:tailEnd type="none" w="med" len="med"/>
                    </a:lnR>
                    <a:solidFill>
                      <a:schemeClr val="accent3">
                        <a:lumMod val="95000"/>
                      </a:schemeClr>
                    </a:solidFill>
                  </a:tcPr>
                </a:tc>
                <a:tc>
                  <a:txBody>
                    <a:bodyPr/>
                    <a:lstStyle/>
                    <a:p>
                      <a:pPr algn="l"/>
                      <a:r>
                        <a:rPr lang="en-US" sz="1200" noProof="0" dirty="0" smtClean="0">
                          <a:solidFill>
                            <a:schemeClr val="tx2"/>
                          </a:solidFill>
                          <a:latin typeface="Source Sans Pro Light"/>
                        </a:rPr>
                        <a:t>Total</a:t>
                      </a:r>
                      <a:endParaRPr lang="en-US" sz="1200" noProof="0" dirty="0">
                        <a:solidFill>
                          <a:schemeClr val="tx2"/>
                        </a:solidFill>
                        <a:latin typeface="Source Sans Pro Light"/>
                      </a:endParaRPr>
                    </a:p>
                  </a:txBody>
                  <a:tcPr>
                    <a:lnL>
                      <a:noFill/>
                    </a:lnL>
                    <a:lnR w="12700" cap="flat" cmpd="sng" algn="ctr">
                      <a:noFill/>
                      <a:prstDash val="solid"/>
                      <a:round/>
                      <a:headEnd type="none" w="med" len="med"/>
                      <a:tailEnd type="none" w="med" len="med"/>
                    </a:lnR>
                    <a:solidFill>
                      <a:schemeClr val="accent3">
                        <a:lumMod val="95000"/>
                      </a:schemeClr>
                    </a:solidFill>
                  </a:tcPr>
                </a:tc>
                <a:tc>
                  <a:txBody>
                    <a:bodyPr/>
                    <a:lstStyle/>
                    <a:p>
                      <a:pPr algn="ctr"/>
                      <a:r>
                        <a:rPr lang="en-US" sz="1200" noProof="0" dirty="0" smtClean="0">
                          <a:solidFill>
                            <a:schemeClr val="tx2"/>
                          </a:solidFill>
                          <a:latin typeface="Source Sans Pro Light"/>
                        </a:rPr>
                        <a:t>1-38904</a:t>
                      </a:r>
                      <a:endParaRPr lang="en-US" sz="1200" noProof="0" dirty="0">
                        <a:solidFill>
                          <a:schemeClr val="tx2"/>
                        </a:solidFill>
                        <a:latin typeface="Source Sans Pro Light"/>
                      </a:endParaRPr>
                    </a:p>
                  </a:txBody>
                  <a:tcP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marL="0" marR="0" indent="0" algn="ctr" defTabSz="336736" rtl="0" eaLnBrk="1" fontAlgn="auto" latinLnBrk="0" hangingPunct="1">
                        <a:lnSpc>
                          <a:spcPct val="100000"/>
                        </a:lnSpc>
                        <a:spcBef>
                          <a:spcPts val="0"/>
                        </a:spcBef>
                        <a:spcAft>
                          <a:spcPts val="0"/>
                        </a:spcAft>
                        <a:buClrTx/>
                        <a:buSzTx/>
                        <a:buFontTx/>
                        <a:buNone/>
                        <a:tabLst/>
                        <a:defRPr/>
                      </a:pPr>
                      <a:r>
                        <a:rPr lang="en-US" sz="1200" noProof="0" dirty="0" smtClean="0">
                          <a:solidFill>
                            <a:schemeClr val="tx2"/>
                          </a:solidFill>
                          <a:latin typeface="Source Sans Pro Light"/>
                        </a:rPr>
                        <a:t>Integer</a:t>
                      </a:r>
                    </a:p>
                  </a:txBody>
                  <a:tcPr>
                    <a:lnL>
                      <a:noFill/>
                    </a:lnL>
                    <a:lnR>
                      <a:noFill/>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algn="ctr"/>
                      <a:r>
                        <a:rPr lang="en-US" sz="1200" noProof="0" dirty="0" smtClean="0">
                          <a:solidFill>
                            <a:schemeClr val="tx2"/>
                          </a:solidFill>
                          <a:latin typeface="Source Sans Pro Light"/>
                        </a:rPr>
                        <a:t>3189</a:t>
                      </a:r>
                      <a:endParaRPr lang="en-US" sz="1200" noProof="0" dirty="0">
                        <a:solidFill>
                          <a:schemeClr val="tx2"/>
                        </a:solidFill>
                        <a:latin typeface="Source Sans Pro Light"/>
                      </a:endParaRPr>
                    </a:p>
                  </a:txBody>
                  <a:tcPr>
                    <a:lnL>
                      <a:noFill/>
                    </a:lnL>
                    <a:lnR>
                      <a:noFill/>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algn="ctr"/>
                      <a:r>
                        <a:rPr lang="en-US" sz="1200" noProof="0" dirty="0" smtClean="0">
                          <a:solidFill>
                            <a:schemeClr val="tx2"/>
                          </a:solidFill>
                          <a:latin typeface="Source Sans Pro Light"/>
                        </a:rPr>
                        <a:t>0</a:t>
                      </a:r>
                      <a:endParaRPr lang="en-US" sz="1200" noProof="0" dirty="0">
                        <a:solidFill>
                          <a:schemeClr val="tx2"/>
                        </a:solidFill>
                        <a:latin typeface="Source Sans Pro Light"/>
                      </a:endParaRP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algn="ctr"/>
                      <a:r>
                        <a:rPr lang="en-US" sz="1200" noProof="0" dirty="0" smtClean="0">
                          <a:solidFill>
                            <a:schemeClr val="tx2"/>
                          </a:solidFill>
                          <a:latin typeface="Source Sans Pro Light"/>
                        </a:rPr>
                        <a:t>2583</a:t>
                      </a:r>
                      <a:endParaRPr lang="en-US" sz="1200" noProof="0" dirty="0">
                        <a:solidFill>
                          <a:schemeClr val="tx2"/>
                        </a:solidFill>
                        <a:latin typeface="Source Sans Pro Ligh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3">
                        <a:lumMod val="95000"/>
                      </a:schemeClr>
                    </a:solidFill>
                  </a:tcPr>
                </a:tc>
              </a:tr>
              <a:tr h="284207">
                <a:tc>
                  <a:txBody>
                    <a:bodyPr/>
                    <a:lstStyle/>
                    <a:p>
                      <a:pPr marL="0" algn="l" defTabSz="336736" rtl="0" eaLnBrk="1" latinLnBrk="0" hangingPunct="1"/>
                      <a:endParaRPr lang="en-GB" sz="1200" kern="1200" dirty="0">
                        <a:solidFill>
                          <a:schemeClr val="tx2"/>
                        </a:solidFill>
                        <a:latin typeface="Source Sans Pro Light"/>
                        <a:ea typeface="+mn-ea"/>
                        <a:cs typeface="+mn-cs"/>
                      </a:endParaRPr>
                    </a:p>
                  </a:txBody>
                  <a:tcPr>
                    <a:lnR w="12700" cap="flat" cmpd="sng" algn="ctr">
                      <a:noFill/>
                      <a:prstDash val="solid"/>
                      <a:round/>
                      <a:headEnd type="none" w="med" len="med"/>
                      <a:tailEnd type="none" w="med" len="med"/>
                    </a:lnR>
                    <a:solidFill>
                      <a:schemeClr val="accent3">
                        <a:lumMod val="95000"/>
                      </a:schemeClr>
                    </a:solidFill>
                  </a:tcPr>
                </a:tc>
                <a:tc>
                  <a:txBody>
                    <a:bodyPr/>
                    <a:lstStyle/>
                    <a:p>
                      <a:pPr marL="0" marR="0" indent="0" algn="l" defTabSz="336736" rtl="0" eaLnBrk="1" fontAlgn="auto" latinLnBrk="0" hangingPunct="1">
                        <a:lnSpc>
                          <a:spcPct val="100000"/>
                        </a:lnSpc>
                        <a:spcBef>
                          <a:spcPts val="0"/>
                        </a:spcBef>
                        <a:spcAft>
                          <a:spcPts val="0"/>
                        </a:spcAft>
                        <a:buClrTx/>
                        <a:buSzTx/>
                        <a:buFontTx/>
                        <a:buNone/>
                        <a:tabLst/>
                        <a:defRPr/>
                      </a:pPr>
                      <a:r>
                        <a:rPr lang="en-GB" sz="1200" noProof="0" dirty="0" smtClean="0">
                          <a:solidFill>
                            <a:schemeClr val="tx2"/>
                          </a:solidFill>
                          <a:latin typeface="Source Sans Pro Light"/>
                        </a:rPr>
                        <a:t>…</a:t>
                      </a:r>
                    </a:p>
                  </a:txBody>
                  <a:tcPr>
                    <a:lnL>
                      <a:noFill/>
                    </a:lnL>
                    <a:lnR w="12700" cap="flat" cmpd="sng" algn="ctr">
                      <a:noFill/>
                      <a:prstDash val="solid"/>
                      <a:round/>
                      <a:headEnd type="none" w="med" len="med"/>
                      <a:tailEnd type="none" w="med" len="med"/>
                    </a:lnR>
                    <a:solidFill>
                      <a:schemeClr val="accent3">
                        <a:lumMod val="95000"/>
                      </a:schemeClr>
                    </a:solidFill>
                  </a:tcPr>
                </a:tc>
                <a:tc>
                  <a:txBody>
                    <a:bodyPr/>
                    <a:lstStyle/>
                    <a:p>
                      <a:pPr algn="ctr"/>
                      <a:endParaRPr lang="en-US" sz="1200" noProof="0" dirty="0">
                        <a:solidFill>
                          <a:schemeClr val="tx2"/>
                        </a:solidFill>
                        <a:latin typeface="Source Sans Pro Light"/>
                      </a:endParaRPr>
                    </a:p>
                  </a:txBody>
                  <a:tcPr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marL="0" marR="0" indent="0" algn="ctr" defTabSz="336736" rtl="0" eaLnBrk="1" fontAlgn="auto" latinLnBrk="0" hangingPunct="1">
                        <a:lnSpc>
                          <a:spcPct val="100000"/>
                        </a:lnSpc>
                        <a:spcBef>
                          <a:spcPts val="0"/>
                        </a:spcBef>
                        <a:spcAft>
                          <a:spcPts val="0"/>
                        </a:spcAft>
                        <a:buClrTx/>
                        <a:buSzTx/>
                        <a:buFontTx/>
                        <a:buNone/>
                        <a:tabLst/>
                        <a:defRPr/>
                      </a:pPr>
                      <a:endParaRPr lang="en-US" sz="1200" noProof="0" dirty="0" smtClean="0">
                        <a:solidFill>
                          <a:schemeClr val="tx2"/>
                        </a:solidFill>
                        <a:latin typeface="Source Sans Pro Light"/>
                      </a:endParaRPr>
                    </a:p>
                  </a:txBody>
                  <a:tcPr anchor="ctr">
                    <a:lnL>
                      <a:noFill/>
                    </a:lnL>
                    <a:lnR>
                      <a:noFill/>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algn="ctr"/>
                      <a:endParaRPr lang="en-US" sz="1200" noProof="0" dirty="0">
                        <a:solidFill>
                          <a:schemeClr val="tx2"/>
                        </a:solidFill>
                        <a:latin typeface="Source Sans Pro Light"/>
                      </a:endParaRPr>
                    </a:p>
                  </a:txBody>
                  <a:tcPr anchor="ctr">
                    <a:lnL>
                      <a:noFill/>
                    </a:lnL>
                    <a:lnR>
                      <a:noFill/>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algn="ctr"/>
                      <a:endParaRPr lang="en-US" sz="1200" noProof="0" dirty="0">
                        <a:solidFill>
                          <a:schemeClr val="tx2"/>
                        </a:solidFill>
                        <a:latin typeface="Source Sans Pro Light"/>
                      </a:endParaRPr>
                    </a:p>
                  </a:txBody>
                  <a:tcPr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algn="ctr"/>
                      <a:endParaRPr lang="en-US" sz="1200" noProof="0" dirty="0">
                        <a:solidFill>
                          <a:schemeClr val="tx2"/>
                        </a:solidFill>
                        <a:latin typeface="Source Sans Pro Ligh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3">
                        <a:lumMod val="95000"/>
                      </a:schemeClr>
                    </a:solidFill>
                  </a:tcPr>
                </a:tc>
              </a:tr>
            </a:tbl>
          </a:graphicData>
        </a:graphic>
      </p:graphicFrame>
      <p:grpSp>
        <p:nvGrpSpPr>
          <p:cNvPr id="7" name="Gruppieren 6"/>
          <p:cNvGrpSpPr/>
          <p:nvPr/>
        </p:nvGrpSpPr>
        <p:grpSpPr>
          <a:xfrm>
            <a:off x="0" y="6598784"/>
            <a:ext cx="9914384" cy="260648"/>
            <a:chOff x="0" y="6598784"/>
            <a:chExt cx="9914384" cy="260648"/>
          </a:xfrm>
        </p:grpSpPr>
        <p:grpSp>
          <p:nvGrpSpPr>
            <p:cNvPr id="8" name="Gruppieren 7"/>
            <p:cNvGrpSpPr/>
            <p:nvPr/>
          </p:nvGrpSpPr>
          <p:grpSpPr>
            <a:xfrm>
              <a:off x="0" y="6598784"/>
              <a:ext cx="9914384" cy="260648"/>
              <a:chOff x="0" y="6598784"/>
              <a:chExt cx="9914384" cy="260648"/>
            </a:xfrm>
          </p:grpSpPr>
          <p:sp>
            <p:nvSpPr>
              <p:cNvPr id="10" name="Rectangle 7"/>
              <p:cNvSpPr/>
              <p:nvPr>
                <p:custDataLst>
                  <p:tags r:id="rId1"/>
                </p:custDataLst>
              </p:nvPr>
            </p:nvSpPr>
            <p:spPr bwMode="auto">
              <a:xfrm>
                <a:off x="0" y="6614991"/>
                <a:ext cx="5601072" cy="243009"/>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r>
                  <a:rPr lang="en-US" sz="1200" dirty="0" smtClean="0">
                    <a:solidFill>
                      <a:schemeClr val="bg1">
                        <a:lumMod val="75000"/>
                      </a:schemeClr>
                    </a:solidFill>
                    <a:latin typeface="Source Sans Pro Light" panose="020B0403030403020204" pitchFamily="34" charset="0"/>
                    <a:cs typeface="Source Sans Pro Light"/>
                  </a:rPr>
                  <a:t>Mapping Customers |       Data Screening</a:t>
                </a:r>
                <a:endParaRPr lang="en-US" sz="1200" dirty="0">
                  <a:solidFill>
                    <a:schemeClr val="bg1">
                      <a:lumMod val="75000"/>
                    </a:schemeClr>
                  </a:solidFill>
                  <a:latin typeface="Source Sans Pro Light" panose="020B0403030403020204" pitchFamily="34" charset="0"/>
                  <a:cs typeface="Source Sans Pro"/>
                </a:endParaRPr>
              </a:p>
            </p:txBody>
          </p:sp>
          <p:sp>
            <p:nvSpPr>
              <p:cNvPr id="11" name="Rectangle 7"/>
              <p:cNvSpPr/>
              <p:nvPr>
                <p:custDataLst>
                  <p:tags r:id="rId2"/>
                </p:custDataLst>
              </p:nvPr>
            </p:nvSpPr>
            <p:spPr bwMode="auto">
              <a:xfrm>
                <a:off x="5673080" y="6598784"/>
                <a:ext cx="4241304" cy="26064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pPr algn="r"/>
                <a:r>
                  <a:rPr lang="en-US" sz="1200" dirty="0" smtClean="0">
                    <a:solidFill>
                      <a:schemeClr val="bg1">
                        <a:lumMod val="75000"/>
                      </a:schemeClr>
                    </a:solidFill>
                    <a:latin typeface="Source Sans Pro Light" panose="020B0403030403020204" pitchFamily="34" charset="0"/>
                    <a:cs typeface="Source Sans Pro"/>
                    <a:sym typeface="Monotype Sorts"/>
                  </a:rPr>
                  <a:t>Salome </a:t>
                </a:r>
                <a:r>
                  <a:rPr lang="en-US" sz="1200" dirty="0">
                    <a:solidFill>
                      <a:schemeClr val="bg1">
                        <a:lumMod val="75000"/>
                      </a:schemeClr>
                    </a:solidFill>
                    <a:latin typeface="Source Sans Pro Light" panose="020B0403030403020204" pitchFamily="34" charset="0"/>
                    <a:cs typeface="Source Sans Pro"/>
                    <a:sym typeface="Monotype Sorts"/>
                  </a:rPr>
                  <a:t>Lang</a:t>
                </a:r>
              </a:p>
            </p:txBody>
          </p:sp>
        </p:grpSp>
        <p:sp>
          <p:nvSpPr>
            <p:cNvPr id="9" name="Ellipse 8"/>
            <p:cNvSpPr/>
            <p:nvPr/>
          </p:nvSpPr>
          <p:spPr bwMode="auto">
            <a:xfrm>
              <a:off x="1460624" y="6655292"/>
              <a:ext cx="108000" cy="108000"/>
            </a:xfrm>
            <a:prstGeom prst="ellipse">
              <a:avLst/>
            </a:prstGeom>
            <a:solidFill>
              <a:schemeClr val="bg1">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CH" sz="850" b="1"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rPr>
                <a:t>2</a:t>
              </a:r>
              <a:endParaRPr kumimoji="0" lang="de-CH" sz="850" b="1" i="0" u="none" strike="noStrike" normalizeH="0" baseline="0"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grpSp>
    </p:spTree>
    <p:extLst>
      <p:ext uri="{BB962C8B-B14F-4D97-AF65-F5344CB8AC3E}">
        <p14:creationId xmlns:p14="http://schemas.microsoft.com/office/powerpoint/2010/main" val="27900969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In half of the ZIP code </a:t>
            </a:r>
            <a:r>
              <a:rPr lang="en-GB" dirty="0" smtClean="0"/>
              <a:t>areas, </a:t>
            </a:r>
            <a:r>
              <a:rPr lang="en-GB" dirty="0" smtClean="0"/>
              <a:t>the retailer reaches less than 50 customers</a:t>
            </a:r>
            <a:endParaRPr lang="en-GB" dirty="0"/>
          </a:p>
        </p:txBody>
      </p:sp>
      <p:sp>
        <p:nvSpPr>
          <p:cNvPr id="5" name="Textplatzhalter 4"/>
          <p:cNvSpPr>
            <a:spLocks noGrp="1"/>
          </p:cNvSpPr>
          <p:nvPr>
            <p:ph type="body" sz="quarter" idx="14"/>
          </p:nvPr>
        </p:nvSpPr>
        <p:spPr/>
        <p:txBody>
          <a:bodyPr/>
          <a:lstStyle/>
          <a:p>
            <a:r>
              <a:rPr lang="en-GB" b="1" dirty="0" smtClean="0">
                <a:solidFill>
                  <a:schemeClr val="bg1"/>
                </a:solidFill>
              </a:rPr>
              <a:t>Screening</a:t>
            </a:r>
            <a:endParaRPr lang="en-GB" b="1" dirty="0">
              <a:solidFill>
                <a:schemeClr val="bg1"/>
              </a:solidFill>
            </a:endParaRPr>
          </a:p>
        </p:txBody>
      </p:sp>
      <p:grpSp>
        <p:nvGrpSpPr>
          <p:cNvPr id="7" name="Gruppieren 6"/>
          <p:cNvGrpSpPr/>
          <p:nvPr/>
        </p:nvGrpSpPr>
        <p:grpSpPr>
          <a:xfrm>
            <a:off x="0" y="6598784"/>
            <a:ext cx="9914384" cy="260648"/>
            <a:chOff x="0" y="6598784"/>
            <a:chExt cx="9914384" cy="260648"/>
          </a:xfrm>
        </p:grpSpPr>
        <p:grpSp>
          <p:nvGrpSpPr>
            <p:cNvPr id="8" name="Gruppieren 7"/>
            <p:cNvGrpSpPr/>
            <p:nvPr/>
          </p:nvGrpSpPr>
          <p:grpSpPr>
            <a:xfrm>
              <a:off x="0" y="6598784"/>
              <a:ext cx="9914384" cy="260648"/>
              <a:chOff x="0" y="6598784"/>
              <a:chExt cx="9914384" cy="260648"/>
            </a:xfrm>
          </p:grpSpPr>
          <p:sp>
            <p:nvSpPr>
              <p:cNvPr id="10" name="Rectangle 7"/>
              <p:cNvSpPr/>
              <p:nvPr>
                <p:custDataLst>
                  <p:tags r:id="rId2"/>
                </p:custDataLst>
              </p:nvPr>
            </p:nvSpPr>
            <p:spPr bwMode="auto">
              <a:xfrm>
                <a:off x="0" y="6614991"/>
                <a:ext cx="5601072" cy="243009"/>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r>
                  <a:rPr lang="en-US" sz="1200" dirty="0" smtClean="0">
                    <a:solidFill>
                      <a:schemeClr val="bg1">
                        <a:lumMod val="75000"/>
                      </a:schemeClr>
                    </a:solidFill>
                    <a:latin typeface="Source Sans Pro Light" panose="020B0403030403020204" pitchFamily="34" charset="0"/>
                    <a:cs typeface="Source Sans Pro Light"/>
                  </a:rPr>
                  <a:t>Mapping Customers |       Data Screening</a:t>
                </a:r>
                <a:endParaRPr lang="en-US" sz="1200" dirty="0">
                  <a:solidFill>
                    <a:schemeClr val="bg1">
                      <a:lumMod val="75000"/>
                    </a:schemeClr>
                  </a:solidFill>
                  <a:latin typeface="Source Sans Pro Light" panose="020B0403030403020204" pitchFamily="34" charset="0"/>
                  <a:cs typeface="Source Sans Pro"/>
                </a:endParaRPr>
              </a:p>
            </p:txBody>
          </p:sp>
          <p:sp>
            <p:nvSpPr>
              <p:cNvPr id="11" name="Rectangle 7"/>
              <p:cNvSpPr/>
              <p:nvPr>
                <p:custDataLst>
                  <p:tags r:id="rId3"/>
                </p:custDataLst>
              </p:nvPr>
            </p:nvSpPr>
            <p:spPr bwMode="auto">
              <a:xfrm>
                <a:off x="5673080" y="6598784"/>
                <a:ext cx="4241304" cy="26064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pPr algn="r"/>
                <a:r>
                  <a:rPr lang="en-US" sz="1200" dirty="0" smtClean="0">
                    <a:solidFill>
                      <a:schemeClr val="bg1">
                        <a:lumMod val="75000"/>
                      </a:schemeClr>
                    </a:solidFill>
                    <a:latin typeface="Source Sans Pro Light" panose="020B0403030403020204" pitchFamily="34" charset="0"/>
                    <a:cs typeface="Source Sans Pro"/>
                    <a:sym typeface="Monotype Sorts"/>
                  </a:rPr>
                  <a:t>Salome </a:t>
                </a:r>
                <a:r>
                  <a:rPr lang="en-US" sz="1200" dirty="0">
                    <a:solidFill>
                      <a:schemeClr val="bg1">
                        <a:lumMod val="75000"/>
                      </a:schemeClr>
                    </a:solidFill>
                    <a:latin typeface="Source Sans Pro Light" panose="020B0403030403020204" pitchFamily="34" charset="0"/>
                    <a:cs typeface="Source Sans Pro"/>
                    <a:sym typeface="Monotype Sorts"/>
                  </a:rPr>
                  <a:t>Lang</a:t>
                </a:r>
              </a:p>
            </p:txBody>
          </p:sp>
        </p:grpSp>
        <p:sp>
          <p:nvSpPr>
            <p:cNvPr id="9" name="Ellipse 8"/>
            <p:cNvSpPr/>
            <p:nvPr/>
          </p:nvSpPr>
          <p:spPr bwMode="auto">
            <a:xfrm>
              <a:off x="1460624" y="6655292"/>
              <a:ext cx="108000" cy="108000"/>
            </a:xfrm>
            <a:prstGeom prst="ellipse">
              <a:avLst/>
            </a:prstGeom>
            <a:solidFill>
              <a:schemeClr val="bg1">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CH" sz="850" b="1"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rPr>
                <a:t>2</a:t>
              </a:r>
              <a:endParaRPr kumimoji="0" lang="de-CH" sz="850" b="1" i="0" u="none" strike="noStrike" normalizeH="0" baseline="0"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grpSp>
      <p:pic>
        <p:nvPicPr>
          <p:cNvPr id="4" name="Inhaltsplatzhalt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117846" y="1601529"/>
            <a:ext cx="7670308" cy="4293117"/>
          </a:xfrm>
        </p:spPr>
      </p:pic>
      <p:sp>
        <p:nvSpPr>
          <p:cNvPr id="13" name="Rounded Rectangular Callout 7"/>
          <p:cNvSpPr/>
          <p:nvPr>
            <p:custDataLst>
              <p:tags r:id="rId1"/>
            </p:custDataLst>
          </p:nvPr>
        </p:nvSpPr>
        <p:spPr bwMode="auto">
          <a:xfrm>
            <a:off x="2260476" y="1602858"/>
            <a:ext cx="1080120" cy="488697"/>
          </a:xfrm>
          <a:prstGeom prst="wedgeRoundRectCallout">
            <a:avLst>
              <a:gd name="adj1" fmla="val 65061"/>
              <a:gd name="adj2" fmla="val 120940"/>
              <a:gd name="adj3" fmla="val 16667"/>
            </a:avLst>
          </a:prstGeom>
          <a:solidFill>
            <a:srgbClr val="FFC000"/>
          </a:solidFill>
          <a:ln w="9525" cap="flat" cmpd="sng" algn="ctr">
            <a:noFill/>
            <a:prstDash val="solid"/>
            <a:round/>
            <a:headEnd type="none" w="med" len="med"/>
            <a:tailEnd type="none" w="med" len="med"/>
          </a:ln>
          <a:effectLst/>
          <a:extLst/>
        </p:spPr>
        <p:txBody>
          <a:bodyPr vert="horz" wrap="square" lIns="91429" tIns="45715" rIns="91429" bIns="45715" numCol="1" rtlCol="0" anchor="ctr" anchorCtr="0" compatLnSpc="1">
            <a:prstTxWarp prst="textNoShape">
              <a:avLst/>
            </a:prstTxWarp>
          </a:bodyPr>
          <a:lstStyle/>
          <a:p>
            <a:pPr defTabSz="914296"/>
            <a:r>
              <a:rPr lang="en-US" sz="1200" dirty="0" smtClean="0">
                <a:latin typeface="Source Sans Pro Light"/>
                <a:cs typeface="Source Sans Pro Light"/>
              </a:rPr>
              <a:t>Mean = 49.01</a:t>
            </a:r>
          </a:p>
        </p:txBody>
      </p:sp>
    </p:spTree>
    <p:extLst>
      <p:ext uri="{BB962C8B-B14F-4D97-AF65-F5344CB8AC3E}">
        <p14:creationId xmlns:p14="http://schemas.microsoft.com/office/powerpoint/2010/main" val="14611646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The population density in most Swiss ZIP code areas is smaller than 3000 inhabitants</a:t>
            </a:r>
            <a:endParaRPr lang="en-GB" dirty="0"/>
          </a:p>
        </p:txBody>
      </p:sp>
      <p:sp>
        <p:nvSpPr>
          <p:cNvPr id="5" name="Textplatzhalter 4"/>
          <p:cNvSpPr>
            <a:spLocks noGrp="1"/>
          </p:cNvSpPr>
          <p:nvPr>
            <p:ph type="body" sz="quarter" idx="14"/>
          </p:nvPr>
        </p:nvSpPr>
        <p:spPr/>
        <p:txBody>
          <a:bodyPr/>
          <a:lstStyle/>
          <a:p>
            <a:r>
              <a:rPr lang="en-GB" b="1" dirty="0" smtClean="0">
                <a:solidFill>
                  <a:schemeClr val="bg1"/>
                </a:solidFill>
              </a:rPr>
              <a:t>Screening</a:t>
            </a:r>
            <a:endParaRPr lang="en-GB" b="1" dirty="0">
              <a:solidFill>
                <a:schemeClr val="bg1"/>
              </a:solidFill>
            </a:endParaRPr>
          </a:p>
        </p:txBody>
      </p:sp>
      <p:grpSp>
        <p:nvGrpSpPr>
          <p:cNvPr id="7" name="Gruppieren 6"/>
          <p:cNvGrpSpPr/>
          <p:nvPr/>
        </p:nvGrpSpPr>
        <p:grpSpPr>
          <a:xfrm>
            <a:off x="0" y="6598784"/>
            <a:ext cx="9914384" cy="260648"/>
            <a:chOff x="0" y="6598784"/>
            <a:chExt cx="9914384" cy="260648"/>
          </a:xfrm>
        </p:grpSpPr>
        <p:grpSp>
          <p:nvGrpSpPr>
            <p:cNvPr id="8" name="Gruppieren 7"/>
            <p:cNvGrpSpPr/>
            <p:nvPr/>
          </p:nvGrpSpPr>
          <p:grpSpPr>
            <a:xfrm>
              <a:off x="0" y="6598784"/>
              <a:ext cx="9914384" cy="260648"/>
              <a:chOff x="0" y="6598784"/>
              <a:chExt cx="9914384" cy="260648"/>
            </a:xfrm>
          </p:grpSpPr>
          <p:sp>
            <p:nvSpPr>
              <p:cNvPr id="10" name="Rectangle 7"/>
              <p:cNvSpPr/>
              <p:nvPr>
                <p:custDataLst>
                  <p:tags r:id="rId2"/>
                </p:custDataLst>
              </p:nvPr>
            </p:nvSpPr>
            <p:spPr bwMode="auto">
              <a:xfrm>
                <a:off x="0" y="6614991"/>
                <a:ext cx="5601072" cy="243009"/>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r>
                  <a:rPr lang="en-US" sz="1200" dirty="0" smtClean="0">
                    <a:solidFill>
                      <a:schemeClr val="bg1">
                        <a:lumMod val="75000"/>
                      </a:schemeClr>
                    </a:solidFill>
                    <a:latin typeface="Source Sans Pro Light" panose="020B0403030403020204" pitchFamily="34" charset="0"/>
                    <a:cs typeface="Source Sans Pro Light"/>
                  </a:rPr>
                  <a:t>Mapping Customers |       Data Screening</a:t>
                </a:r>
                <a:endParaRPr lang="en-US" sz="1200" dirty="0">
                  <a:solidFill>
                    <a:schemeClr val="bg1">
                      <a:lumMod val="75000"/>
                    </a:schemeClr>
                  </a:solidFill>
                  <a:latin typeface="Source Sans Pro Light" panose="020B0403030403020204" pitchFamily="34" charset="0"/>
                  <a:cs typeface="Source Sans Pro"/>
                </a:endParaRPr>
              </a:p>
            </p:txBody>
          </p:sp>
          <p:sp>
            <p:nvSpPr>
              <p:cNvPr id="11" name="Rectangle 7"/>
              <p:cNvSpPr/>
              <p:nvPr>
                <p:custDataLst>
                  <p:tags r:id="rId3"/>
                </p:custDataLst>
              </p:nvPr>
            </p:nvSpPr>
            <p:spPr bwMode="auto">
              <a:xfrm>
                <a:off x="5673080" y="6598784"/>
                <a:ext cx="4241304" cy="26064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pPr algn="r"/>
                <a:r>
                  <a:rPr lang="en-US" sz="1200" dirty="0" smtClean="0">
                    <a:solidFill>
                      <a:schemeClr val="bg1">
                        <a:lumMod val="75000"/>
                      </a:schemeClr>
                    </a:solidFill>
                    <a:latin typeface="Source Sans Pro Light" panose="020B0403030403020204" pitchFamily="34" charset="0"/>
                    <a:cs typeface="Source Sans Pro"/>
                    <a:sym typeface="Monotype Sorts"/>
                  </a:rPr>
                  <a:t>Salome </a:t>
                </a:r>
                <a:r>
                  <a:rPr lang="en-US" sz="1200" dirty="0">
                    <a:solidFill>
                      <a:schemeClr val="bg1">
                        <a:lumMod val="75000"/>
                      </a:schemeClr>
                    </a:solidFill>
                    <a:latin typeface="Source Sans Pro Light" panose="020B0403030403020204" pitchFamily="34" charset="0"/>
                    <a:cs typeface="Source Sans Pro"/>
                    <a:sym typeface="Monotype Sorts"/>
                  </a:rPr>
                  <a:t>Lang</a:t>
                </a:r>
              </a:p>
            </p:txBody>
          </p:sp>
        </p:grpSp>
        <p:sp>
          <p:nvSpPr>
            <p:cNvPr id="9" name="Ellipse 8"/>
            <p:cNvSpPr/>
            <p:nvPr/>
          </p:nvSpPr>
          <p:spPr bwMode="auto">
            <a:xfrm>
              <a:off x="1460624" y="6655292"/>
              <a:ext cx="108000" cy="108000"/>
            </a:xfrm>
            <a:prstGeom prst="ellipse">
              <a:avLst/>
            </a:prstGeom>
            <a:solidFill>
              <a:schemeClr val="bg1">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CH" sz="850" b="1"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rPr>
                <a:t>2</a:t>
              </a:r>
              <a:endParaRPr kumimoji="0" lang="de-CH" sz="850" b="1" i="0" u="none" strike="noStrike" normalizeH="0" baseline="0"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grpSp>
      <p:pic>
        <p:nvPicPr>
          <p:cNvPr id="4" name="Inhaltsplatzhalt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117846" y="1601529"/>
            <a:ext cx="7670308" cy="4293117"/>
          </a:xfrm>
        </p:spPr>
      </p:pic>
      <p:sp>
        <p:nvSpPr>
          <p:cNvPr id="13" name="Rounded Rectangular Callout 7"/>
          <p:cNvSpPr/>
          <p:nvPr>
            <p:custDataLst>
              <p:tags r:id="rId1"/>
            </p:custDataLst>
          </p:nvPr>
        </p:nvSpPr>
        <p:spPr bwMode="auto">
          <a:xfrm>
            <a:off x="2072680" y="1602858"/>
            <a:ext cx="1267916" cy="488697"/>
          </a:xfrm>
          <a:prstGeom prst="wedgeRoundRectCallout">
            <a:avLst>
              <a:gd name="adj1" fmla="val 15981"/>
              <a:gd name="adj2" fmla="val 84558"/>
              <a:gd name="adj3" fmla="val 16667"/>
            </a:avLst>
          </a:prstGeom>
          <a:solidFill>
            <a:srgbClr val="FFC000"/>
          </a:solidFill>
          <a:ln w="9525" cap="flat" cmpd="sng" algn="ctr">
            <a:noFill/>
            <a:prstDash val="solid"/>
            <a:round/>
            <a:headEnd type="none" w="med" len="med"/>
            <a:tailEnd type="none" w="med" len="med"/>
          </a:ln>
          <a:effectLst/>
          <a:extLst/>
        </p:spPr>
        <p:txBody>
          <a:bodyPr vert="horz" wrap="square" lIns="91429" tIns="45715" rIns="91429" bIns="45715" numCol="1" rtlCol="0" anchor="ctr" anchorCtr="0" compatLnSpc="1">
            <a:prstTxWarp prst="textNoShape">
              <a:avLst/>
            </a:prstTxWarp>
          </a:bodyPr>
          <a:lstStyle/>
          <a:p>
            <a:pPr defTabSz="914296"/>
            <a:r>
              <a:rPr lang="en-US" sz="1200" dirty="0" smtClean="0">
                <a:latin typeface="Source Sans Pro Light"/>
                <a:cs typeface="Source Sans Pro Light"/>
              </a:rPr>
              <a:t>Mean = 2663.18</a:t>
            </a:r>
          </a:p>
        </p:txBody>
      </p:sp>
    </p:spTree>
    <p:extLst>
      <p:ext uri="{BB962C8B-B14F-4D97-AF65-F5344CB8AC3E}">
        <p14:creationId xmlns:p14="http://schemas.microsoft.com/office/powerpoint/2010/main" val="276211376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In most ZIP code </a:t>
            </a:r>
            <a:r>
              <a:rPr lang="en-GB" dirty="0" smtClean="0"/>
              <a:t>areas, </a:t>
            </a:r>
            <a:r>
              <a:rPr lang="en-GB" dirty="0" smtClean="0"/>
              <a:t>the retailer reaches less than 4% of the population </a:t>
            </a:r>
            <a:endParaRPr lang="en-GB" dirty="0"/>
          </a:p>
        </p:txBody>
      </p:sp>
      <p:sp>
        <p:nvSpPr>
          <p:cNvPr id="5" name="Textplatzhalter 4"/>
          <p:cNvSpPr>
            <a:spLocks noGrp="1"/>
          </p:cNvSpPr>
          <p:nvPr>
            <p:ph type="body" sz="quarter" idx="14"/>
          </p:nvPr>
        </p:nvSpPr>
        <p:spPr/>
        <p:txBody>
          <a:bodyPr/>
          <a:lstStyle/>
          <a:p>
            <a:r>
              <a:rPr lang="en-GB" b="1" dirty="0" smtClean="0">
                <a:solidFill>
                  <a:schemeClr val="bg1"/>
                </a:solidFill>
              </a:rPr>
              <a:t>Screening</a:t>
            </a:r>
            <a:endParaRPr lang="en-GB" b="1" dirty="0">
              <a:solidFill>
                <a:schemeClr val="bg1"/>
              </a:solidFill>
            </a:endParaRPr>
          </a:p>
        </p:txBody>
      </p:sp>
      <p:grpSp>
        <p:nvGrpSpPr>
          <p:cNvPr id="7" name="Gruppieren 6"/>
          <p:cNvGrpSpPr/>
          <p:nvPr/>
        </p:nvGrpSpPr>
        <p:grpSpPr>
          <a:xfrm>
            <a:off x="0" y="6598784"/>
            <a:ext cx="9914384" cy="260648"/>
            <a:chOff x="0" y="6598784"/>
            <a:chExt cx="9914384" cy="260648"/>
          </a:xfrm>
        </p:grpSpPr>
        <p:grpSp>
          <p:nvGrpSpPr>
            <p:cNvPr id="8" name="Gruppieren 7"/>
            <p:cNvGrpSpPr/>
            <p:nvPr/>
          </p:nvGrpSpPr>
          <p:grpSpPr>
            <a:xfrm>
              <a:off x="0" y="6598784"/>
              <a:ext cx="9914384" cy="260648"/>
              <a:chOff x="0" y="6598784"/>
              <a:chExt cx="9914384" cy="260648"/>
            </a:xfrm>
          </p:grpSpPr>
          <p:sp>
            <p:nvSpPr>
              <p:cNvPr id="10" name="Rectangle 7"/>
              <p:cNvSpPr/>
              <p:nvPr>
                <p:custDataLst>
                  <p:tags r:id="rId2"/>
                </p:custDataLst>
              </p:nvPr>
            </p:nvSpPr>
            <p:spPr bwMode="auto">
              <a:xfrm>
                <a:off x="0" y="6614991"/>
                <a:ext cx="5601072" cy="243009"/>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r>
                  <a:rPr lang="en-US" sz="1200" dirty="0" smtClean="0">
                    <a:solidFill>
                      <a:schemeClr val="bg1">
                        <a:lumMod val="75000"/>
                      </a:schemeClr>
                    </a:solidFill>
                    <a:latin typeface="Source Sans Pro Light" panose="020B0403030403020204" pitchFamily="34" charset="0"/>
                    <a:cs typeface="Source Sans Pro Light"/>
                  </a:rPr>
                  <a:t>Mapping Customers |       Data Screening</a:t>
                </a:r>
                <a:endParaRPr lang="en-US" sz="1200" dirty="0">
                  <a:solidFill>
                    <a:schemeClr val="bg1">
                      <a:lumMod val="75000"/>
                    </a:schemeClr>
                  </a:solidFill>
                  <a:latin typeface="Source Sans Pro Light" panose="020B0403030403020204" pitchFamily="34" charset="0"/>
                  <a:cs typeface="Source Sans Pro"/>
                </a:endParaRPr>
              </a:p>
            </p:txBody>
          </p:sp>
          <p:sp>
            <p:nvSpPr>
              <p:cNvPr id="11" name="Rectangle 7"/>
              <p:cNvSpPr/>
              <p:nvPr>
                <p:custDataLst>
                  <p:tags r:id="rId3"/>
                </p:custDataLst>
              </p:nvPr>
            </p:nvSpPr>
            <p:spPr bwMode="auto">
              <a:xfrm>
                <a:off x="5673080" y="6598784"/>
                <a:ext cx="4241304" cy="26064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pPr algn="r"/>
                <a:r>
                  <a:rPr lang="en-US" sz="1200" dirty="0" smtClean="0">
                    <a:solidFill>
                      <a:schemeClr val="bg1">
                        <a:lumMod val="75000"/>
                      </a:schemeClr>
                    </a:solidFill>
                    <a:latin typeface="Source Sans Pro Light" panose="020B0403030403020204" pitchFamily="34" charset="0"/>
                    <a:cs typeface="Source Sans Pro"/>
                    <a:sym typeface="Monotype Sorts"/>
                  </a:rPr>
                  <a:t>Salome </a:t>
                </a:r>
                <a:r>
                  <a:rPr lang="en-US" sz="1200" dirty="0">
                    <a:solidFill>
                      <a:schemeClr val="bg1">
                        <a:lumMod val="75000"/>
                      </a:schemeClr>
                    </a:solidFill>
                    <a:latin typeface="Source Sans Pro Light" panose="020B0403030403020204" pitchFamily="34" charset="0"/>
                    <a:cs typeface="Source Sans Pro"/>
                    <a:sym typeface="Monotype Sorts"/>
                  </a:rPr>
                  <a:t>Lang</a:t>
                </a:r>
              </a:p>
            </p:txBody>
          </p:sp>
        </p:grpSp>
        <p:sp>
          <p:nvSpPr>
            <p:cNvPr id="9" name="Ellipse 8"/>
            <p:cNvSpPr/>
            <p:nvPr/>
          </p:nvSpPr>
          <p:spPr bwMode="auto">
            <a:xfrm>
              <a:off x="1460624" y="6655292"/>
              <a:ext cx="108000" cy="108000"/>
            </a:xfrm>
            <a:prstGeom prst="ellipse">
              <a:avLst/>
            </a:prstGeom>
            <a:solidFill>
              <a:schemeClr val="bg1">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CH" sz="850" b="1"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rPr>
                <a:t>2</a:t>
              </a:r>
              <a:endParaRPr kumimoji="0" lang="de-CH" sz="850" b="1" i="0" u="none" strike="noStrike" normalizeH="0" baseline="0"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grpSp>
      <p:pic>
        <p:nvPicPr>
          <p:cNvPr id="4" name="Inhaltsplatzhalt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117846" y="1601529"/>
            <a:ext cx="7670308" cy="4293117"/>
          </a:xfrm>
        </p:spPr>
      </p:pic>
      <p:sp>
        <p:nvSpPr>
          <p:cNvPr id="13" name="Rounded Rectangular Callout 7"/>
          <p:cNvSpPr/>
          <p:nvPr>
            <p:custDataLst>
              <p:tags r:id="rId1"/>
            </p:custDataLst>
          </p:nvPr>
        </p:nvSpPr>
        <p:spPr bwMode="auto">
          <a:xfrm>
            <a:off x="2360712" y="1602858"/>
            <a:ext cx="1152128" cy="488697"/>
          </a:xfrm>
          <a:prstGeom prst="wedgeRoundRectCallout">
            <a:avLst>
              <a:gd name="adj1" fmla="val 19163"/>
              <a:gd name="adj2" fmla="val 81959"/>
              <a:gd name="adj3" fmla="val 16667"/>
            </a:avLst>
          </a:prstGeom>
          <a:solidFill>
            <a:srgbClr val="FFC000"/>
          </a:solidFill>
          <a:ln w="9525" cap="flat" cmpd="sng" algn="ctr">
            <a:noFill/>
            <a:prstDash val="solid"/>
            <a:round/>
            <a:headEnd type="none" w="med" len="med"/>
            <a:tailEnd type="none" w="med" len="med"/>
          </a:ln>
          <a:effectLst/>
          <a:extLst/>
        </p:spPr>
        <p:txBody>
          <a:bodyPr vert="horz" wrap="square" lIns="91429" tIns="45715" rIns="91429" bIns="45715" numCol="1" rtlCol="0" anchor="ctr" anchorCtr="0" compatLnSpc="1">
            <a:prstTxWarp prst="textNoShape">
              <a:avLst/>
            </a:prstTxWarp>
          </a:bodyPr>
          <a:lstStyle/>
          <a:p>
            <a:pPr defTabSz="914296"/>
            <a:r>
              <a:rPr lang="en-US" sz="1200" dirty="0" smtClean="0">
                <a:latin typeface="Source Sans Pro Light"/>
                <a:cs typeface="Source Sans Pro Light"/>
              </a:rPr>
              <a:t>Mean </a:t>
            </a:r>
            <a:r>
              <a:rPr lang="en-US" sz="1200" dirty="0">
                <a:latin typeface="Source Sans Pro Light"/>
                <a:cs typeface="Source Sans Pro Light"/>
              </a:rPr>
              <a:t>= 0.0176</a:t>
            </a:r>
            <a:endParaRPr lang="en-US" sz="1200" dirty="0" smtClean="0">
              <a:latin typeface="Source Sans Pro Light"/>
              <a:cs typeface="Source Sans Pro Light"/>
            </a:endParaRPr>
          </a:p>
        </p:txBody>
      </p:sp>
      <p:graphicFrame>
        <p:nvGraphicFramePr>
          <p:cNvPr id="14" name="Table 16"/>
          <p:cNvGraphicFramePr>
            <a:graphicFrameLocks noGrp="1"/>
          </p:cNvGraphicFramePr>
          <p:nvPr>
            <p:extLst>
              <p:ext uri="{D42A27DB-BD31-4B8C-83A1-F6EECF244321}">
                <p14:modId xmlns:p14="http://schemas.microsoft.com/office/powerpoint/2010/main" val="807862873"/>
              </p:ext>
            </p:extLst>
          </p:nvPr>
        </p:nvGraphicFramePr>
        <p:xfrm>
          <a:off x="-19044" y="5924136"/>
          <a:ext cx="9274871" cy="529200"/>
        </p:xfrm>
        <a:graphic>
          <a:graphicData uri="http://schemas.openxmlformats.org/drawingml/2006/table">
            <a:tbl>
              <a:tblPr firstRow="1" bandRow="1">
                <a:tableStyleId>{5C22544A-7EE6-4342-B048-85BDC9FD1C3A}</a:tableStyleId>
              </a:tblPr>
              <a:tblGrid>
                <a:gridCol w="648072"/>
                <a:gridCol w="8626799"/>
              </a:tblGrid>
              <a:tr h="504032">
                <a:tc>
                  <a:txBody>
                    <a:bodyPr/>
                    <a:lstStyle/>
                    <a:p>
                      <a:pPr algn="ctr">
                        <a:lnSpc>
                          <a:spcPts val="3600"/>
                        </a:lnSpc>
                      </a:pPr>
                      <a:r>
                        <a:rPr lang="en-US" sz="2500" noProof="0" dirty="0" smtClean="0">
                          <a:solidFill>
                            <a:srgbClr val="7F7F7F"/>
                          </a:solidFill>
                          <a:latin typeface="Source Sans Pro Light"/>
                          <a:cs typeface="Source Sans Pro Light"/>
                          <a:sym typeface="Wingdings 3"/>
                        </a:rPr>
                        <a:t></a:t>
                      </a:r>
                      <a:endParaRPr lang="en-US" sz="2500" noProof="0" dirty="0">
                        <a:solidFill>
                          <a:srgbClr val="7F7F7F"/>
                        </a:solidFill>
                        <a:latin typeface="Source Sans Pro Light"/>
                        <a:cs typeface="Source Sans Pro Light"/>
                      </a:endParaRP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nSpc>
                          <a:spcPct val="150000"/>
                        </a:lnSpc>
                        <a:spcAft>
                          <a:spcPts val="0"/>
                        </a:spcAft>
                      </a:pPr>
                      <a:r>
                        <a:rPr lang="en-US" sz="1800" b="0" dirty="0" smtClean="0">
                          <a:solidFill>
                            <a:srgbClr val="7F7F7F"/>
                          </a:solidFill>
                          <a:latin typeface="Source Sans Pro Light"/>
                          <a:cs typeface="Source Sans Pro Light"/>
                        </a:rPr>
                        <a:t>This</a:t>
                      </a:r>
                      <a:r>
                        <a:rPr lang="en-US" sz="1800" b="0" baseline="0" dirty="0" smtClean="0">
                          <a:solidFill>
                            <a:srgbClr val="7F7F7F"/>
                          </a:solidFill>
                          <a:latin typeface="Source Sans Pro Light"/>
                          <a:cs typeface="Source Sans Pro Light"/>
                        </a:rPr>
                        <a:t> is the variable of interest for the maps: number of customers weighted by population</a:t>
                      </a:r>
                      <a:endParaRPr lang="en-US" sz="1800" b="0" dirty="0" smtClean="0">
                        <a:solidFill>
                          <a:srgbClr val="7F7F7F"/>
                        </a:solidFill>
                        <a:latin typeface="Source Sans Pro Light"/>
                        <a:cs typeface="Source Sans Pro Light"/>
                      </a:endParaRP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r>
            </a:tbl>
          </a:graphicData>
        </a:graphic>
      </p:graphicFrame>
    </p:spTree>
    <p:extLst>
      <p:ext uri="{BB962C8B-B14F-4D97-AF65-F5344CB8AC3E}">
        <p14:creationId xmlns:p14="http://schemas.microsoft.com/office/powerpoint/2010/main" val="224305429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Customers</a:t>
            </a:r>
            <a:r>
              <a:rPr lang="en-US" dirty="0" smtClean="0">
                <a:latin typeface="Source Sans Pro Semibold"/>
                <a:cs typeface="Source Sans Pro Semibold"/>
              </a:rPr>
              <a:t/>
            </a:r>
            <a:br>
              <a:rPr lang="en-US" dirty="0" smtClean="0">
                <a:latin typeface="Source Sans Pro Semibold"/>
                <a:cs typeface="Source Sans Pro Semibold"/>
              </a:rPr>
            </a:br>
            <a:r>
              <a:rPr lang="en-US" b="1" dirty="0" smtClean="0">
                <a:latin typeface="Source Sans Pro Semibold"/>
                <a:cs typeface="Source Sans Pro Semibold"/>
              </a:rPr>
              <a:t>Agenda</a:t>
            </a:r>
            <a:endParaRPr lang="en-US" b="1" dirty="0">
              <a:latin typeface="Source Sans Pro Semibold"/>
              <a:cs typeface="Source Sans Pro Semibold"/>
            </a:endParaRPr>
          </a:p>
        </p:txBody>
      </p:sp>
      <p:sp>
        <p:nvSpPr>
          <p:cNvPr id="3" name="Content Placeholder 2"/>
          <p:cNvSpPr>
            <a:spLocks noGrp="1"/>
          </p:cNvSpPr>
          <p:nvPr>
            <p:ph idx="1"/>
          </p:nvPr>
        </p:nvSpPr>
        <p:spPr>
          <a:xfrm>
            <a:off x="619125" y="1564803"/>
            <a:ext cx="8667750" cy="4384477"/>
          </a:xfrm>
        </p:spPr>
        <p:txBody>
          <a:bodyPr/>
          <a:lstStyle/>
          <a:p>
            <a:pPr marL="0" indent="0">
              <a:spcBef>
                <a:spcPts val="0"/>
              </a:spcBef>
              <a:spcAft>
                <a:spcPts val="0"/>
              </a:spcAft>
              <a:buNone/>
            </a:pPr>
            <a:r>
              <a:rPr lang="en-US" dirty="0" smtClean="0">
                <a:sym typeface="Monotype Sorts"/>
              </a:rPr>
              <a:t>	</a:t>
            </a:r>
            <a:r>
              <a:rPr lang="en-US" dirty="0">
                <a:sym typeface="Monotype Sorts"/>
              </a:rPr>
              <a:t>  </a:t>
            </a:r>
            <a:r>
              <a:rPr lang="en-US" dirty="0"/>
              <a:t>Introduction to Mapping</a:t>
            </a:r>
          </a:p>
          <a:p>
            <a:pPr marL="0" indent="0">
              <a:spcBef>
                <a:spcPts val="0"/>
              </a:spcBef>
              <a:spcAft>
                <a:spcPts val="0"/>
              </a:spcAft>
              <a:buNone/>
              <a:tabLst>
                <a:tab pos="444450" algn="l"/>
              </a:tabLst>
            </a:pPr>
            <a:r>
              <a:rPr lang="en-US" dirty="0">
                <a:latin typeface="Source Sans Pro Bold" panose="020B0703030403020204" pitchFamily="34" charset="0"/>
                <a:sym typeface="Monotype Sorts"/>
              </a:rPr>
              <a:t>	</a:t>
            </a:r>
            <a:r>
              <a:rPr lang="en-US" dirty="0"/>
              <a:t>Data Screening</a:t>
            </a:r>
          </a:p>
          <a:p>
            <a:pPr marL="0" indent="0">
              <a:spcBef>
                <a:spcPts val="0"/>
              </a:spcBef>
              <a:spcAft>
                <a:spcPts val="0"/>
              </a:spcAft>
              <a:buNone/>
              <a:tabLst>
                <a:tab pos="444450" algn="l"/>
              </a:tabLst>
            </a:pPr>
            <a:r>
              <a:rPr lang="en-US" dirty="0" smtClean="0"/>
              <a:t>§	</a:t>
            </a:r>
            <a:r>
              <a:rPr lang="en-US" dirty="0">
                <a:latin typeface="Source Sans Pro Bold" panose="020B0703030403020204" pitchFamily="34" charset="0"/>
              </a:rPr>
              <a:t>Implementation in R</a:t>
            </a:r>
          </a:p>
          <a:p>
            <a:pPr marL="0" indent="0">
              <a:spcBef>
                <a:spcPts val="0"/>
              </a:spcBef>
              <a:spcAft>
                <a:spcPts val="0"/>
              </a:spcAft>
              <a:buNone/>
              <a:tabLst>
                <a:tab pos="444450" algn="l"/>
              </a:tabLst>
            </a:pPr>
            <a:r>
              <a:rPr lang="en-US" dirty="0">
                <a:sym typeface="Monotype Sorts"/>
              </a:rPr>
              <a:t>	</a:t>
            </a:r>
            <a:r>
              <a:rPr lang="en-US" dirty="0" smtClean="0">
                <a:sym typeface="Monotype Sorts"/>
              </a:rPr>
              <a:t>Summary</a:t>
            </a:r>
            <a:endParaRPr lang="en-US" dirty="0" smtClean="0">
              <a:latin typeface="Source Sans Pro Light" panose="020B0403030403020204" pitchFamily="34" charset="0"/>
              <a:sym typeface="Monotype Sorts"/>
            </a:endParaRPr>
          </a:p>
          <a:p>
            <a:pPr marL="0" indent="0">
              <a:spcBef>
                <a:spcPts val="0"/>
              </a:spcBef>
              <a:spcAft>
                <a:spcPts val="0"/>
              </a:spcAft>
              <a:buNone/>
              <a:tabLst>
                <a:tab pos="444450" algn="l"/>
              </a:tabLst>
            </a:pPr>
            <a:r>
              <a:rPr lang="de-CH" dirty="0" smtClean="0">
                <a:latin typeface="Source Sans Pro Light" panose="020B0403030403020204" pitchFamily="34" charset="0"/>
              </a:rPr>
              <a:t>	References</a:t>
            </a:r>
            <a:endParaRPr lang="en-US" dirty="0" smtClean="0">
              <a:latin typeface="Source Sans Pro Light" panose="020B0403030403020204" pitchFamily="34" charset="0"/>
            </a:endParaRPr>
          </a:p>
          <a:p>
            <a:pPr marL="0" indent="0">
              <a:spcBef>
                <a:spcPts val="0"/>
              </a:spcBef>
              <a:spcAft>
                <a:spcPts val="0"/>
              </a:spcAft>
              <a:buNone/>
              <a:tabLst>
                <a:tab pos="444450" algn="l"/>
              </a:tabLst>
            </a:pPr>
            <a:r>
              <a:rPr lang="en-US" dirty="0">
                <a:sym typeface="Monotype Sorts"/>
              </a:rPr>
              <a:t>	</a:t>
            </a:r>
            <a:endParaRPr lang="en-US" dirty="0"/>
          </a:p>
          <a:p>
            <a:pPr marL="0" indent="0">
              <a:spcBef>
                <a:spcPts val="0"/>
              </a:spcBef>
              <a:spcAft>
                <a:spcPts val="0"/>
              </a:spcAft>
              <a:buNone/>
              <a:tabLst>
                <a:tab pos="444450" algn="l"/>
              </a:tabLst>
            </a:pPr>
            <a:endParaRPr lang="en-US" dirty="0" smtClean="0"/>
          </a:p>
          <a:p>
            <a:pPr marL="0" indent="0">
              <a:spcBef>
                <a:spcPts val="0"/>
              </a:spcBef>
              <a:spcAft>
                <a:spcPts val="0"/>
              </a:spcAft>
              <a:buNone/>
              <a:tabLst>
                <a:tab pos="444450" algn="l"/>
              </a:tabLst>
            </a:pPr>
            <a:endParaRPr lang="en-US" dirty="0"/>
          </a:p>
          <a:p>
            <a:pPr marL="0" indent="0">
              <a:spcBef>
                <a:spcPts val="0"/>
              </a:spcBef>
              <a:spcAft>
                <a:spcPts val="0"/>
              </a:spcAft>
              <a:buNone/>
              <a:tabLst>
                <a:tab pos="444450" algn="l"/>
              </a:tabLst>
            </a:pPr>
            <a:r>
              <a:rPr lang="en-US" sz="2200" dirty="0">
                <a:sym typeface="Monotype Sorts"/>
              </a:rPr>
              <a:t>	</a:t>
            </a:r>
            <a:endParaRPr lang="en-US" dirty="0"/>
          </a:p>
          <a:p>
            <a:pPr marL="0" indent="0">
              <a:spcAft>
                <a:spcPts val="1200"/>
              </a:spcAft>
              <a:buNone/>
            </a:pPr>
            <a:endParaRPr lang="en-US" dirty="0"/>
          </a:p>
          <a:p>
            <a:pPr marL="0" indent="0">
              <a:buNone/>
            </a:pPr>
            <a:endParaRPr lang="en-US" dirty="0"/>
          </a:p>
        </p:txBody>
      </p:sp>
      <p:sp>
        <p:nvSpPr>
          <p:cNvPr id="24" name="Rectangle 23"/>
          <p:cNvSpPr/>
          <p:nvPr/>
        </p:nvSpPr>
        <p:spPr bwMode="auto">
          <a:xfrm>
            <a:off x="0" y="2"/>
            <a:ext cx="256928" cy="1196975"/>
          </a:xfrm>
          <a:prstGeom prst="rect">
            <a:avLst/>
          </a:prstGeom>
          <a:solidFill>
            <a:schemeClr val="accent6"/>
          </a:solidFill>
          <a:ln w="9525" cap="flat" cmpd="sng" algn="ctr">
            <a:solidFill>
              <a:srgbClr val="000000"/>
            </a:solidFill>
            <a:prstDash val="solid"/>
            <a:round/>
            <a:headEnd type="none" w="med" len="med"/>
            <a:tailEnd type="none" w="med" len="med"/>
          </a:ln>
          <a:effectLst/>
          <a:extLst/>
        </p:spPr>
        <p:txBody>
          <a:bodyPr vert="horz" wrap="square" lIns="91429" tIns="45715" rIns="91429" bIns="45715" numCol="1" rtlCol="0" anchor="t" anchorCtr="0" compatLnSpc="1">
            <a:prstTxWarp prst="textNoShape">
              <a:avLst/>
            </a:prstTxWarp>
          </a:bodyPr>
          <a:lstStyle/>
          <a:p>
            <a:pPr defTabSz="914296"/>
            <a:endParaRPr lang="en-US" sz="2300" dirty="0">
              <a:latin typeface="Source Sans Pro Light"/>
            </a:endParaRPr>
          </a:p>
        </p:txBody>
      </p:sp>
      <p:sp>
        <p:nvSpPr>
          <p:cNvPr id="5" name="Textplatzhalter 4"/>
          <p:cNvSpPr>
            <a:spLocks noGrp="1"/>
          </p:cNvSpPr>
          <p:nvPr>
            <p:ph type="body" sz="quarter" idx="14"/>
          </p:nvPr>
        </p:nvSpPr>
        <p:spPr/>
        <p:txBody>
          <a:bodyPr/>
          <a:lstStyle/>
          <a:p>
            <a:r>
              <a:rPr lang="de-CH" b="1" dirty="0" smtClean="0">
                <a:solidFill>
                  <a:schemeClr val="bg1"/>
                </a:solidFill>
              </a:rPr>
              <a:t>Outline</a:t>
            </a:r>
            <a:endParaRPr lang="de-CH" b="1" dirty="0">
              <a:solidFill>
                <a:schemeClr val="bg1"/>
              </a:solidFill>
            </a:endParaRPr>
          </a:p>
        </p:txBody>
      </p:sp>
      <p:sp>
        <p:nvSpPr>
          <p:cNvPr id="6" name="Ellipse 5"/>
          <p:cNvSpPr/>
          <p:nvPr/>
        </p:nvSpPr>
        <p:spPr bwMode="auto">
          <a:xfrm>
            <a:off x="619125" y="2115750"/>
            <a:ext cx="288000" cy="288000"/>
          </a:xfrm>
          <a:prstGeom prst="ellipse">
            <a:avLst/>
          </a:prstGeom>
          <a:solidFill>
            <a:schemeClr val="accent6"/>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CH" sz="1600" b="1" i="0" u="none" strike="noStrike" normalizeH="0" baseline="0" dirty="0" smtClean="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rPr>
              <a:t>2</a:t>
            </a:r>
            <a:endParaRPr kumimoji="0" lang="de-CH" sz="1600" b="1" i="0" u="none" strike="noStrike" normalizeH="0" baseline="0" dirty="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sp>
        <p:nvSpPr>
          <p:cNvPr id="11" name="Ellipse 10"/>
          <p:cNvSpPr/>
          <p:nvPr/>
        </p:nvSpPr>
        <p:spPr bwMode="auto">
          <a:xfrm>
            <a:off x="616810" y="1700808"/>
            <a:ext cx="288000" cy="288000"/>
          </a:xfrm>
          <a:prstGeom prst="ellipse">
            <a:avLst/>
          </a:prstGeom>
          <a:solidFill>
            <a:schemeClr val="accent6"/>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CH" sz="1600" b="1" i="0" u="none" strike="noStrike" normalizeH="0" baseline="0" dirty="0" smtClean="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rPr>
              <a:t>1</a:t>
            </a:r>
            <a:endParaRPr kumimoji="0" lang="de-CH" sz="1600" b="1" i="0" u="none" strike="noStrike" normalizeH="0" baseline="0" dirty="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sp>
        <p:nvSpPr>
          <p:cNvPr id="13" name="Ellipse 12"/>
          <p:cNvSpPr/>
          <p:nvPr/>
        </p:nvSpPr>
        <p:spPr bwMode="auto">
          <a:xfrm>
            <a:off x="619125" y="2945991"/>
            <a:ext cx="288000" cy="288000"/>
          </a:xfrm>
          <a:prstGeom prst="ellipse">
            <a:avLst/>
          </a:prstGeom>
          <a:solidFill>
            <a:schemeClr val="accent6"/>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CH" sz="1600" b="1" i="0" u="none" strike="noStrike" normalizeH="0" baseline="0" dirty="0" smtClean="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rPr>
              <a:t>4</a:t>
            </a:r>
            <a:endParaRPr kumimoji="0" lang="de-CH" sz="1600" b="1" i="0" u="none" strike="noStrike" normalizeH="0" baseline="0" dirty="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grpSp>
        <p:nvGrpSpPr>
          <p:cNvPr id="17" name="Gruppieren 16"/>
          <p:cNvGrpSpPr/>
          <p:nvPr/>
        </p:nvGrpSpPr>
        <p:grpSpPr>
          <a:xfrm>
            <a:off x="0" y="6598784"/>
            <a:ext cx="9914384" cy="260648"/>
            <a:chOff x="0" y="6598784"/>
            <a:chExt cx="9914384" cy="260648"/>
          </a:xfrm>
        </p:grpSpPr>
        <p:grpSp>
          <p:nvGrpSpPr>
            <p:cNvPr id="18" name="Gruppieren 17"/>
            <p:cNvGrpSpPr/>
            <p:nvPr/>
          </p:nvGrpSpPr>
          <p:grpSpPr>
            <a:xfrm>
              <a:off x="0" y="6598784"/>
              <a:ext cx="9914384" cy="260648"/>
              <a:chOff x="0" y="6598784"/>
              <a:chExt cx="9914384" cy="260648"/>
            </a:xfrm>
          </p:grpSpPr>
          <p:sp>
            <p:nvSpPr>
              <p:cNvPr id="21" name="Rectangle 7"/>
              <p:cNvSpPr/>
              <p:nvPr>
                <p:custDataLst>
                  <p:tags r:id="rId1"/>
                </p:custDataLst>
              </p:nvPr>
            </p:nvSpPr>
            <p:spPr bwMode="auto">
              <a:xfrm>
                <a:off x="0" y="6614991"/>
                <a:ext cx="5601072" cy="243009"/>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r>
                  <a:rPr lang="en-US" sz="1200" dirty="0" smtClean="0">
                    <a:solidFill>
                      <a:schemeClr val="bg1">
                        <a:lumMod val="75000"/>
                      </a:schemeClr>
                    </a:solidFill>
                    <a:latin typeface="Source Sans Pro Light" panose="020B0403030403020204" pitchFamily="34" charset="0"/>
                    <a:cs typeface="Source Sans Pro Light"/>
                  </a:rPr>
                  <a:t>Mapping Customers |       Implementation in R</a:t>
                </a:r>
                <a:endParaRPr lang="en-US" sz="1200" dirty="0">
                  <a:solidFill>
                    <a:schemeClr val="bg1">
                      <a:lumMod val="75000"/>
                    </a:schemeClr>
                  </a:solidFill>
                  <a:latin typeface="Source Sans Pro Light" panose="020B0403030403020204" pitchFamily="34" charset="0"/>
                  <a:cs typeface="Source Sans Pro"/>
                </a:endParaRPr>
              </a:p>
            </p:txBody>
          </p:sp>
          <p:sp>
            <p:nvSpPr>
              <p:cNvPr id="20" name="Rectangle 7"/>
              <p:cNvSpPr/>
              <p:nvPr>
                <p:custDataLst>
                  <p:tags r:id="rId2"/>
                </p:custDataLst>
              </p:nvPr>
            </p:nvSpPr>
            <p:spPr bwMode="auto">
              <a:xfrm>
                <a:off x="5673080" y="6598784"/>
                <a:ext cx="4241304" cy="26064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pPr algn="r"/>
                <a:r>
                  <a:rPr lang="en-US" sz="1200" dirty="0" smtClean="0">
                    <a:solidFill>
                      <a:schemeClr val="bg1">
                        <a:lumMod val="75000"/>
                      </a:schemeClr>
                    </a:solidFill>
                    <a:latin typeface="Source Sans Pro Light" panose="020B0403030403020204" pitchFamily="34" charset="0"/>
                    <a:cs typeface="Source Sans Pro"/>
                    <a:sym typeface="Monotype Sorts"/>
                  </a:rPr>
                  <a:t>Salome </a:t>
                </a:r>
                <a:r>
                  <a:rPr lang="en-US" sz="1200" dirty="0">
                    <a:solidFill>
                      <a:schemeClr val="bg1">
                        <a:lumMod val="75000"/>
                      </a:schemeClr>
                    </a:solidFill>
                    <a:latin typeface="Source Sans Pro Light" panose="020B0403030403020204" pitchFamily="34" charset="0"/>
                    <a:cs typeface="Source Sans Pro"/>
                    <a:sym typeface="Monotype Sorts"/>
                  </a:rPr>
                  <a:t>Lang</a:t>
                </a:r>
              </a:p>
            </p:txBody>
          </p:sp>
        </p:grpSp>
        <p:sp>
          <p:nvSpPr>
            <p:cNvPr id="23" name="Ellipse 22"/>
            <p:cNvSpPr/>
            <p:nvPr/>
          </p:nvSpPr>
          <p:spPr bwMode="auto">
            <a:xfrm>
              <a:off x="1460624" y="6655292"/>
              <a:ext cx="108000" cy="108000"/>
            </a:xfrm>
            <a:prstGeom prst="ellipse">
              <a:avLst/>
            </a:prstGeom>
            <a:solidFill>
              <a:schemeClr val="bg1">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CH" sz="850" b="1" dirty="0" smtClean="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rPr>
                <a:t>3</a:t>
              </a:r>
              <a:endParaRPr kumimoji="0" lang="de-CH" sz="850" b="1" i="0" u="none" strike="noStrike" normalizeH="0" baseline="0"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grpSp>
      <p:sp>
        <p:nvSpPr>
          <p:cNvPr id="22" name="Ellipse 21"/>
          <p:cNvSpPr/>
          <p:nvPr/>
        </p:nvSpPr>
        <p:spPr bwMode="auto">
          <a:xfrm>
            <a:off x="619125" y="2535971"/>
            <a:ext cx="288000" cy="288000"/>
          </a:xfrm>
          <a:prstGeom prst="ellipse">
            <a:avLst/>
          </a:prstGeom>
          <a:solidFill>
            <a:schemeClr val="accent6"/>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CH" sz="1600" b="1" dirty="0" smtClean="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rPr>
              <a:t>3</a:t>
            </a:r>
            <a:endParaRPr kumimoji="0" lang="de-CH" sz="1600" b="1" i="0" u="none" strike="noStrike" normalizeH="0" baseline="0" dirty="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sp>
        <p:nvSpPr>
          <p:cNvPr id="37" name="Ellipse 36"/>
          <p:cNvSpPr/>
          <p:nvPr/>
        </p:nvSpPr>
        <p:spPr bwMode="auto">
          <a:xfrm>
            <a:off x="618904" y="3356992"/>
            <a:ext cx="288000" cy="288000"/>
          </a:xfrm>
          <a:prstGeom prst="ellipse">
            <a:avLst/>
          </a:prstGeom>
          <a:solidFill>
            <a:schemeClr val="accent6"/>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CH" sz="1600" b="1" i="0" u="none" strike="noStrike" normalizeH="0" baseline="0" dirty="0" smtClean="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rPr>
              <a:t>5</a:t>
            </a:r>
            <a:endParaRPr kumimoji="0" lang="de-CH" sz="1600" b="1" i="0" u="none" strike="noStrike" normalizeH="0" baseline="0" dirty="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spTree>
    <p:extLst>
      <p:ext uri="{BB962C8B-B14F-4D97-AF65-F5344CB8AC3E}">
        <p14:creationId xmlns:p14="http://schemas.microsoft.com/office/powerpoint/2010/main" val="33878152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Many packages offer mapping functions for R</a:t>
            </a:r>
            <a:endParaRPr lang="en-GB" dirty="0"/>
          </a:p>
        </p:txBody>
      </p:sp>
      <p:sp>
        <p:nvSpPr>
          <p:cNvPr id="3" name="Inhaltsplatzhalter 2"/>
          <p:cNvSpPr>
            <a:spLocks noGrp="1"/>
          </p:cNvSpPr>
          <p:nvPr>
            <p:ph idx="1"/>
          </p:nvPr>
        </p:nvSpPr>
        <p:spPr/>
        <p:txBody>
          <a:bodyPr/>
          <a:lstStyle/>
          <a:p>
            <a:r>
              <a:rPr lang="en-GB" dirty="0" smtClean="0"/>
              <a:t>The package {</a:t>
            </a:r>
            <a:r>
              <a:rPr lang="en-GB" dirty="0" err="1" smtClean="0"/>
              <a:t>GISTools</a:t>
            </a:r>
            <a:r>
              <a:rPr lang="en-GB" dirty="0" smtClean="0"/>
              <a:t>} is a good starting point to learn how to deal with maps in R   (see also book </a:t>
            </a:r>
            <a:r>
              <a:rPr lang="en-GB" dirty="0" err="1" smtClean="0"/>
              <a:t>Brunsdon</a:t>
            </a:r>
            <a:r>
              <a:rPr lang="en-GB" dirty="0" smtClean="0"/>
              <a:t> and Comber, 2015)</a:t>
            </a:r>
          </a:p>
          <a:p>
            <a:r>
              <a:rPr lang="en-GB" dirty="0" smtClean="0"/>
              <a:t>R stores spatial data in a particular object class according to the spatial information       it contains</a:t>
            </a:r>
          </a:p>
          <a:p>
            <a:endParaRPr lang="en-GB" dirty="0"/>
          </a:p>
          <a:p>
            <a:pPr lvl="1"/>
            <a:endParaRPr lang="en-GB" dirty="0" smtClean="0"/>
          </a:p>
          <a:p>
            <a:pPr lvl="1"/>
            <a:endParaRPr lang="en-GB" dirty="0" smtClean="0"/>
          </a:p>
          <a:p>
            <a:pPr lvl="1"/>
            <a:endParaRPr lang="en-GB" dirty="0"/>
          </a:p>
          <a:p>
            <a:pPr marL="368258" lvl="1" indent="0">
              <a:buNone/>
            </a:pPr>
            <a:endParaRPr lang="en-GB" dirty="0" smtClean="0"/>
          </a:p>
        </p:txBody>
      </p:sp>
      <p:sp>
        <p:nvSpPr>
          <p:cNvPr id="5" name="Textplatzhalter 4"/>
          <p:cNvSpPr>
            <a:spLocks noGrp="1"/>
          </p:cNvSpPr>
          <p:nvPr>
            <p:ph type="body" sz="quarter" idx="14"/>
          </p:nvPr>
        </p:nvSpPr>
        <p:spPr/>
        <p:txBody>
          <a:bodyPr/>
          <a:lstStyle/>
          <a:p>
            <a:r>
              <a:rPr lang="en-GB" b="1" dirty="0" smtClean="0">
                <a:solidFill>
                  <a:schemeClr val="bg1"/>
                </a:solidFill>
              </a:rPr>
              <a:t>Spatial data</a:t>
            </a:r>
            <a:endParaRPr lang="en-GB" b="1" dirty="0">
              <a:solidFill>
                <a:schemeClr val="bg1"/>
              </a:solidFill>
            </a:endParaRPr>
          </a:p>
        </p:txBody>
      </p:sp>
      <p:grpSp>
        <p:nvGrpSpPr>
          <p:cNvPr id="6" name="Gruppieren 5"/>
          <p:cNvGrpSpPr/>
          <p:nvPr/>
        </p:nvGrpSpPr>
        <p:grpSpPr>
          <a:xfrm>
            <a:off x="0" y="6598784"/>
            <a:ext cx="9914384" cy="260648"/>
            <a:chOff x="0" y="6598784"/>
            <a:chExt cx="9914384" cy="260648"/>
          </a:xfrm>
        </p:grpSpPr>
        <p:grpSp>
          <p:nvGrpSpPr>
            <p:cNvPr id="7" name="Gruppieren 6"/>
            <p:cNvGrpSpPr/>
            <p:nvPr/>
          </p:nvGrpSpPr>
          <p:grpSpPr>
            <a:xfrm>
              <a:off x="0" y="6598784"/>
              <a:ext cx="9914384" cy="260648"/>
              <a:chOff x="0" y="6598784"/>
              <a:chExt cx="9914384" cy="260648"/>
            </a:xfrm>
          </p:grpSpPr>
          <p:sp>
            <p:nvSpPr>
              <p:cNvPr id="9" name="Rectangle 7"/>
              <p:cNvSpPr/>
              <p:nvPr>
                <p:custDataLst>
                  <p:tags r:id="rId1"/>
                </p:custDataLst>
              </p:nvPr>
            </p:nvSpPr>
            <p:spPr bwMode="auto">
              <a:xfrm>
                <a:off x="0" y="6614991"/>
                <a:ext cx="5601072" cy="243009"/>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r>
                  <a:rPr lang="en-US" sz="1200" dirty="0" smtClean="0">
                    <a:solidFill>
                      <a:schemeClr val="bg1">
                        <a:lumMod val="75000"/>
                      </a:schemeClr>
                    </a:solidFill>
                    <a:latin typeface="Source Sans Pro Light" panose="020B0403030403020204" pitchFamily="34" charset="0"/>
                    <a:cs typeface="Source Sans Pro Light"/>
                  </a:rPr>
                  <a:t>Mapping Customers |       Implementation in R</a:t>
                </a:r>
                <a:endParaRPr lang="en-US" sz="1200" dirty="0">
                  <a:solidFill>
                    <a:schemeClr val="bg1">
                      <a:lumMod val="75000"/>
                    </a:schemeClr>
                  </a:solidFill>
                  <a:latin typeface="Source Sans Pro Light" panose="020B0403030403020204" pitchFamily="34" charset="0"/>
                  <a:cs typeface="Source Sans Pro"/>
                </a:endParaRPr>
              </a:p>
            </p:txBody>
          </p:sp>
          <p:sp>
            <p:nvSpPr>
              <p:cNvPr id="10" name="Rectangle 7"/>
              <p:cNvSpPr/>
              <p:nvPr>
                <p:custDataLst>
                  <p:tags r:id="rId2"/>
                </p:custDataLst>
              </p:nvPr>
            </p:nvSpPr>
            <p:spPr bwMode="auto">
              <a:xfrm>
                <a:off x="5673080" y="6598784"/>
                <a:ext cx="4241304" cy="26064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pPr algn="r"/>
                <a:r>
                  <a:rPr lang="en-US" sz="1200" dirty="0" smtClean="0">
                    <a:solidFill>
                      <a:schemeClr val="bg1">
                        <a:lumMod val="75000"/>
                      </a:schemeClr>
                    </a:solidFill>
                    <a:latin typeface="Source Sans Pro Light" panose="020B0403030403020204" pitchFamily="34" charset="0"/>
                    <a:cs typeface="Source Sans Pro"/>
                    <a:sym typeface="Monotype Sorts"/>
                  </a:rPr>
                  <a:t>Salome </a:t>
                </a:r>
                <a:r>
                  <a:rPr lang="en-US" sz="1200" dirty="0">
                    <a:solidFill>
                      <a:schemeClr val="bg1">
                        <a:lumMod val="75000"/>
                      </a:schemeClr>
                    </a:solidFill>
                    <a:latin typeface="Source Sans Pro Light" panose="020B0403030403020204" pitchFamily="34" charset="0"/>
                    <a:cs typeface="Source Sans Pro"/>
                    <a:sym typeface="Monotype Sorts"/>
                  </a:rPr>
                  <a:t>Lang</a:t>
                </a:r>
              </a:p>
            </p:txBody>
          </p:sp>
        </p:grpSp>
        <p:sp>
          <p:nvSpPr>
            <p:cNvPr id="8" name="Ellipse 7"/>
            <p:cNvSpPr/>
            <p:nvPr/>
          </p:nvSpPr>
          <p:spPr bwMode="auto">
            <a:xfrm>
              <a:off x="1460624" y="6655292"/>
              <a:ext cx="108000" cy="108000"/>
            </a:xfrm>
            <a:prstGeom prst="ellipse">
              <a:avLst/>
            </a:prstGeom>
            <a:solidFill>
              <a:schemeClr val="bg1">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CH" sz="850" b="1" dirty="0" smtClean="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rPr>
                <a:t>3</a:t>
              </a:r>
              <a:endParaRPr kumimoji="0" lang="de-CH" sz="850" b="1" i="0" u="none" strike="noStrike" normalizeH="0" baseline="0"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grpSp>
      <p:graphicFrame>
        <p:nvGraphicFramePr>
          <p:cNvPr id="12" name="Tabelle 11"/>
          <p:cNvGraphicFramePr>
            <a:graphicFrameLocks noGrp="1"/>
          </p:cNvGraphicFramePr>
          <p:nvPr>
            <p:extLst>
              <p:ext uri="{D42A27DB-BD31-4B8C-83A1-F6EECF244321}">
                <p14:modId xmlns:p14="http://schemas.microsoft.com/office/powerpoint/2010/main" val="1663128459"/>
              </p:ext>
            </p:extLst>
          </p:nvPr>
        </p:nvGraphicFramePr>
        <p:xfrm>
          <a:off x="619126" y="3464912"/>
          <a:ext cx="8667749" cy="2052320"/>
        </p:xfrm>
        <a:graphic>
          <a:graphicData uri="http://schemas.openxmlformats.org/drawingml/2006/table">
            <a:tbl>
              <a:tblPr firstRow="1" bandRow="1">
                <a:tableStyleId>{5C22544A-7EE6-4342-B048-85BDC9FD1C3A}</a:tableStyleId>
              </a:tblPr>
              <a:tblGrid>
                <a:gridCol w="1348988"/>
                <a:gridCol w="2439587"/>
                <a:gridCol w="2439587"/>
                <a:gridCol w="2439587"/>
              </a:tblGrid>
              <a:tr h="320040">
                <a:tc rowSpan="2">
                  <a:txBody>
                    <a:bodyPr/>
                    <a:lstStyle/>
                    <a:p>
                      <a:r>
                        <a:rPr lang="en-GB" sz="1800" b="0" i="0" kern="1200" baseline="0" dirty="0" smtClean="0">
                          <a:solidFill>
                            <a:srgbClr val="E6E6E6"/>
                          </a:solidFill>
                          <a:latin typeface="Source Sans Pro Light"/>
                          <a:ea typeface="+mn-ea"/>
                          <a:cs typeface="Source Sans Pro Light"/>
                        </a:rPr>
                        <a:t>Spatial information</a:t>
                      </a:r>
                      <a:endParaRPr lang="en-GB" sz="1800" b="0" i="0" kern="1200" dirty="0">
                        <a:solidFill>
                          <a:srgbClr val="E6E6E6"/>
                        </a:solidFill>
                        <a:latin typeface="Source Sans Pro Light"/>
                        <a:ea typeface="+mn-ea"/>
                        <a:cs typeface="Source Sans Pro Ligh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D2D8A"/>
                    </a:solidFill>
                  </a:tcPr>
                </a:tc>
                <a:tc>
                  <a:txBody>
                    <a:bodyPr/>
                    <a:lstStyle/>
                    <a:p>
                      <a:r>
                        <a:rPr lang="en-GB" sz="1800" b="0" i="0" kern="1200" dirty="0" smtClean="0">
                          <a:solidFill>
                            <a:srgbClr val="E6E6E6"/>
                          </a:solidFill>
                          <a:latin typeface="Source Sans Pro Light"/>
                          <a:ea typeface="+mn-ea"/>
                          <a:cs typeface="Source Sans Pro Light"/>
                        </a:rPr>
                        <a:t>Example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D2D8A"/>
                    </a:solidFill>
                  </a:tcPr>
                </a:tc>
                <a:tc gridSpan="2">
                  <a:txBody>
                    <a:bodyPr/>
                    <a:lstStyle/>
                    <a:p>
                      <a:pPr marL="0" marR="0" indent="0" algn="ctr" defTabSz="336736" rtl="0" eaLnBrk="1" fontAlgn="auto" latinLnBrk="0" hangingPunct="1">
                        <a:lnSpc>
                          <a:spcPct val="100000"/>
                        </a:lnSpc>
                        <a:spcBef>
                          <a:spcPts val="0"/>
                        </a:spcBef>
                        <a:spcAft>
                          <a:spcPts val="0"/>
                        </a:spcAft>
                        <a:buClrTx/>
                        <a:buSzTx/>
                        <a:buFontTx/>
                        <a:buNone/>
                        <a:tabLst/>
                        <a:defRPr/>
                      </a:pPr>
                      <a:r>
                        <a:rPr lang="en-GB" sz="1800" b="0" i="0" kern="1200" dirty="0" smtClean="0">
                          <a:solidFill>
                            <a:srgbClr val="E6E6E6"/>
                          </a:solidFill>
                          <a:latin typeface="Source Sans Pro Light"/>
                          <a:ea typeface="+mn-ea"/>
                          <a:cs typeface="Source Sans Pro Light"/>
                        </a:rPr>
                        <a:t>Respective</a:t>
                      </a:r>
                      <a:r>
                        <a:rPr lang="en-GB" sz="1800" b="0" i="0" kern="1200" baseline="0" dirty="0" smtClean="0">
                          <a:solidFill>
                            <a:srgbClr val="E6E6E6"/>
                          </a:solidFill>
                          <a:latin typeface="Source Sans Pro Light"/>
                          <a:ea typeface="+mn-ea"/>
                          <a:cs typeface="Source Sans Pro Light"/>
                        </a:rPr>
                        <a:t> R object</a:t>
                      </a:r>
                      <a:endParaRPr lang="en-GB" sz="1800" b="0" i="0" kern="1200" dirty="0" smtClean="0">
                        <a:solidFill>
                          <a:srgbClr val="E6E6E6"/>
                        </a:solidFill>
                        <a:latin typeface="Source Sans Pro Light"/>
                        <a:ea typeface="+mn-ea"/>
                        <a:cs typeface="Source Sans Pro Light"/>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D2D8A"/>
                    </a:solidFill>
                  </a:tcPr>
                </a:tc>
                <a:tc hMerge="1">
                  <a:txBody>
                    <a:bodyPr/>
                    <a:lstStyle/>
                    <a:p>
                      <a:pPr marL="0" marR="0" indent="0" algn="l" defTabSz="336736" rtl="0" eaLnBrk="1" fontAlgn="auto" latinLnBrk="0" hangingPunct="1">
                        <a:lnSpc>
                          <a:spcPct val="100000"/>
                        </a:lnSpc>
                        <a:spcBef>
                          <a:spcPts val="0"/>
                        </a:spcBef>
                        <a:spcAft>
                          <a:spcPts val="0"/>
                        </a:spcAft>
                        <a:buClrTx/>
                        <a:buSzTx/>
                        <a:buFontTx/>
                        <a:buNone/>
                        <a:tabLst/>
                        <a:defRPr/>
                      </a:pPr>
                      <a:endParaRPr lang="en-GB" sz="1800" b="0" i="0" kern="1200" dirty="0" smtClean="0">
                        <a:solidFill>
                          <a:srgbClr val="E6E6E6"/>
                        </a:solidFill>
                        <a:latin typeface="Source Sans Pro Light"/>
                        <a:ea typeface="+mn-ea"/>
                        <a:cs typeface="Source Sans Pro Light"/>
                      </a:endParaRPr>
                    </a:p>
                  </a:txBody>
                  <a:tcPr>
                    <a:solidFill>
                      <a:srgbClr val="2D2D8A"/>
                    </a:solidFill>
                  </a:tcPr>
                </a:tc>
              </a:tr>
              <a:tr h="320040">
                <a:tc vMerge="1">
                  <a:txBody>
                    <a:bodyPr/>
                    <a:lstStyle/>
                    <a:p>
                      <a:endParaRPr lang="en-GB" sz="1800" b="0" i="0" kern="1200" dirty="0">
                        <a:solidFill>
                          <a:srgbClr val="E6E6E6"/>
                        </a:solidFill>
                        <a:latin typeface="Source Sans Pro Light"/>
                        <a:ea typeface="+mn-ea"/>
                        <a:cs typeface="Source Sans Pro Ligh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D2D8A"/>
                    </a:solidFill>
                  </a:tcPr>
                </a:tc>
                <a:tc>
                  <a:txBody>
                    <a:bodyPr/>
                    <a:lstStyle/>
                    <a:p>
                      <a:endParaRPr lang="en-GB" sz="1800" b="0" i="0" kern="1200" dirty="0" smtClean="0">
                        <a:solidFill>
                          <a:srgbClr val="E6E6E6"/>
                        </a:solidFill>
                        <a:latin typeface="Source Sans Pro Light"/>
                        <a:ea typeface="+mn-ea"/>
                        <a:cs typeface="Source Sans Pro Ligh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D2D8A"/>
                    </a:solidFill>
                  </a:tcPr>
                </a:tc>
                <a:tc>
                  <a:txBody>
                    <a:bodyPr/>
                    <a:lstStyle/>
                    <a:p>
                      <a:pPr marL="0" marR="0" indent="0" algn="l" defTabSz="336736" rtl="0" eaLnBrk="1" fontAlgn="auto" latinLnBrk="0" hangingPunct="1">
                        <a:lnSpc>
                          <a:spcPct val="100000"/>
                        </a:lnSpc>
                        <a:spcBef>
                          <a:spcPts val="0"/>
                        </a:spcBef>
                        <a:spcAft>
                          <a:spcPts val="0"/>
                        </a:spcAft>
                        <a:buClrTx/>
                        <a:buSzTx/>
                        <a:buFontTx/>
                        <a:buNone/>
                        <a:tabLst/>
                        <a:defRPr/>
                      </a:pPr>
                      <a:r>
                        <a:rPr lang="en-GB" sz="1800" b="0" i="0" kern="1200" baseline="0" dirty="0" smtClean="0">
                          <a:solidFill>
                            <a:srgbClr val="E6E6E6"/>
                          </a:solidFill>
                          <a:latin typeface="Source Sans Pro Light"/>
                          <a:ea typeface="+mn-ea"/>
                          <a:cs typeface="Source Sans Pro Light"/>
                        </a:rPr>
                        <a:t>without attributes</a:t>
                      </a:r>
                      <a:endParaRPr lang="en-GB" sz="1800" b="0" i="0" kern="1200" dirty="0" smtClean="0">
                        <a:solidFill>
                          <a:srgbClr val="E6E6E6"/>
                        </a:solidFill>
                        <a:latin typeface="Source Sans Pro Light"/>
                        <a:ea typeface="+mn-ea"/>
                        <a:cs typeface="Source Sans Pro Ligh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D2D8A"/>
                    </a:solidFill>
                  </a:tcPr>
                </a:tc>
                <a:tc>
                  <a:txBody>
                    <a:bodyPr/>
                    <a:lstStyle/>
                    <a:p>
                      <a:pPr marL="0" marR="0" indent="0" algn="l" defTabSz="336736" rtl="0" eaLnBrk="1" fontAlgn="auto" latinLnBrk="0" hangingPunct="1">
                        <a:lnSpc>
                          <a:spcPct val="100000"/>
                        </a:lnSpc>
                        <a:spcBef>
                          <a:spcPts val="0"/>
                        </a:spcBef>
                        <a:spcAft>
                          <a:spcPts val="0"/>
                        </a:spcAft>
                        <a:buClrTx/>
                        <a:buSzTx/>
                        <a:buFontTx/>
                        <a:buNone/>
                        <a:tabLst/>
                        <a:defRPr/>
                      </a:pPr>
                      <a:r>
                        <a:rPr lang="en-GB" sz="1800" b="0" i="0" kern="1200" dirty="0" smtClean="0">
                          <a:solidFill>
                            <a:srgbClr val="E6E6E6"/>
                          </a:solidFill>
                          <a:latin typeface="Source Sans Pro Light"/>
                          <a:ea typeface="+mn-ea"/>
                          <a:cs typeface="Source Sans Pro Light"/>
                        </a:rPr>
                        <a:t>with attributes</a:t>
                      </a: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2D2D8A"/>
                    </a:solidFill>
                  </a:tcPr>
                </a:tc>
              </a:tr>
              <a:tr h="370840">
                <a:tc>
                  <a:txBody>
                    <a:bodyPr/>
                    <a:lstStyle/>
                    <a:p>
                      <a:r>
                        <a:rPr lang="en-GB" sz="1600" b="0" i="0" dirty="0" smtClean="0">
                          <a:solidFill>
                            <a:srgbClr val="271F2E"/>
                          </a:solidFill>
                          <a:latin typeface="Source Sans Pro Light"/>
                          <a:ea typeface="+mn-ea"/>
                          <a:cs typeface="Source Sans Pro Light"/>
                          <a:sym typeface="Neutraface Text Book" charset="0"/>
                        </a:rPr>
                        <a:t>Points</a:t>
                      </a:r>
                      <a:endParaRPr lang="en-GB" sz="1600" b="0" i="0" dirty="0">
                        <a:solidFill>
                          <a:srgbClr val="271F2E"/>
                        </a:solidFill>
                        <a:latin typeface="Source Sans Pro Light"/>
                        <a:ea typeface="+mn-ea"/>
                        <a:cs typeface="Source Sans Pro Light"/>
                        <a:sym typeface="Neutraface Text Book" charset="0"/>
                      </a:endParaRPr>
                    </a:p>
                  </a:txBody>
                  <a:tcPr>
                    <a:lnT w="12700" cmpd="sng">
                      <a:noFill/>
                    </a:lnT>
                    <a:solidFill>
                      <a:schemeClr val="accent3">
                        <a:lumMod val="95000"/>
                      </a:schemeClr>
                    </a:solidFill>
                  </a:tcPr>
                </a:tc>
                <a:tc>
                  <a:txBody>
                    <a:bodyPr/>
                    <a:lstStyle/>
                    <a:p>
                      <a:pPr marL="0" algn="l" defTabSz="336736" rtl="0" eaLnBrk="1" latinLnBrk="0" hangingPunct="1"/>
                      <a:r>
                        <a:rPr lang="en-GB" sz="1600" b="0" i="0" kern="1200" dirty="0" smtClean="0">
                          <a:solidFill>
                            <a:srgbClr val="271F2E"/>
                          </a:solidFill>
                          <a:latin typeface="Source Sans Pro Light"/>
                          <a:ea typeface="+mn-ea"/>
                          <a:cs typeface="Source Sans Pro Light"/>
                        </a:rPr>
                        <a:t>Location</a:t>
                      </a:r>
                      <a:r>
                        <a:rPr lang="en-GB" sz="1600" b="0" i="0" kern="1200" baseline="0" dirty="0" smtClean="0">
                          <a:solidFill>
                            <a:srgbClr val="271F2E"/>
                          </a:solidFill>
                          <a:latin typeface="Source Sans Pro Light"/>
                          <a:ea typeface="+mn-ea"/>
                          <a:cs typeface="Source Sans Pro Light"/>
                        </a:rPr>
                        <a:t> of Coop stores in </a:t>
                      </a:r>
                      <a:r>
                        <a:rPr lang="en-GB" sz="1600" b="0" i="0" kern="1200" baseline="0" dirty="0" err="1" smtClean="0">
                          <a:solidFill>
                            <a:srgbClr val="271F2E"/>
                          </a:solidFill>
                          <a:latin typeface="Source Sans Pro Light"/>
                          <a:ea typeface="+mn-ea"/>
                          <a:cs typeface="Source Sans Pro Light"/>
                        </a:rPr>
                        <a:t>Oerlikon</a:t>
                      </a:r>
                      <a:endParaRPr lang="en-GB" sz="1600" b="0" i="0" kern="1200" baseline="0" dirty="0" smtClean="0">
                        <a:solidFill>
                          <a:srgbClr val="271F2E"/>
                        </a:solidFill>
                        <a:latin typeface="Source Sans Pro Light"/>
                        <a:ea typeface="+mn-ea"/>
                        <a:cs typeface="Source Sans Pro Light"/>
                      </a:endParaRPr>
                    </a:p>
                  </a:txBody>
                  <a:tcPr>
                    <a:lnT w="12700" cmpd="sng">
                      <a:noFill/>
                    </a:lnT>
                    <a:solidFill>
                      <a:schemeClr val="accent3">
                        <a:lumMod val="95000"/>
                      </a:schemeClr>
                    </a:solidFill>
                  </a:tcPr>
                </a:tc>
                <a:tc>
                  <a:txBody>
                    <a:bodyPr/>
                    <a:lstStyle/>
                    <a:p>
                      <a:pPr marL="0" algn="l" defTabSz="336736" rtl="0" eaLnBrk="1" latinLnBrk="0" hangingPunct="1"/>
                      <a:r>
                        <a:rPr lang="en-GB" sz="1600" b="0" i="0" kern="1200" dirty="0" err="1" smtClean="0">
                          <a:solidFill>
                            <a:srgbClr val="271F2E"/>
                          </a:solidFill>
                          <a:latin typeface="Source Sans Pro Light"/>
                          <a:ea typeface="+mn-ea"/>
                          <a:cs typeface="Source Sans Pro Light"/>
                        </a:rPr>
                        <a:t>Spatial</a:t>
                      </a:r>
                      <a:r>
                        <a:rPr lang="en-GB" sz="1600" b="0" i="0" kern="1200" baseline="0" dirty="0" err="1" smtClean="0">
                          <a:solidFill>
                            <a:srgbClr val="271F2E"/>
                          </a:solidFill>
                          <a:latin typeface="Source Sans Pro Light"/>
                          <a:ea typeface="+mn-ea"/>
                          <a:cs typeface="Source Sans Pro Light"/>
                        </a:rPr>
                        <a:t>Points</a:t>
                      </a:r>
                      <a:endParaRPr lang="en-GB" sz="1600" b="0" i="0" kern="1200" dirty="0">
                        <a:solidFill>
                          <a:srgbClr val="271F2E"/>
                        </a:solidFill>
                        <a:latin typeface="Source Sans Pro Light"/>
                        <a:ea typeface="+mn-ea"/>
                        <a:cs typeface="Source Sans Pro Light"/>
                      </a:endParaRPr>
                    </a:p>
                  </a:txBody>
                  <a:tcPr>
                    <a:lnT w="12700" cmpd="sng">
                      <a:noFill/>
                    </a:lnT>
                    <a:solidFill>
                      <a:schemeClr val="accent3">
                        <a:lumMod val="95000"/>
                      </a:schemeClr>
                    </a:solidFill>
                  </a:tcPr>
                </a:tc>
                <a:tc>
                  <a:txBody>
                    <a:bodyPr/>
                    <a:lstStyle/>
                    <a:p>
                      <a:pPr marL="0" algn="l" defTabSz="336736" rtl="0" eaLnBrk="1" latinLnBrk="0" hangingPunct="1"/>
                      <a:r>
                        <a:rPr lang="en-GB" sz="1600" b="0" i="0" kern="1200" dirty="0" err="1" smtClean="0">
                          <a:solidFill>
                            <a:srgbClr val="271F2E"/>
                          </a:solidFill>
                          <a:latin typeface="Source Sans Pro Light"/>
                          <a:ea typeface="+mn-ea"/>
                          <a:cs typeface="Source Sans Pro Light"/>
                        </a:rPr>
                        <a:t>Spatial</a:t>
                      </a:r>
                      <a:r>
                        <a:rPr lang="en-GB" sz="1600" b="0" i="0" kern="1200" baseline="0" dirty="0" err="1" smtClean="0">
                          <a:solidFill>
                            <a:srgbClr val="271F2E"/>
                          </a:solidFill>
                          <a:latin typeface="Source Sans Pro Light"/>
                          <a:ea typeface="+mn-ea"/>
                          <a:cs typeface="Source Sans Pro Light"/>
                        </a:rPr>
                        <a:t>PointsDataFrame</a:t>
                      </a:r>
                      <a:endParaRPr lang="en-GB" sz="1600" b="0" i="0" kern="1200" dirty="0">
                        <a:solidFill>
                          <a:srgbClr val="271F2E"/>
                        </a:solidFill>
                        <a:latin typeface="Source Sans Pro Light"/>
                        <a:ea typeface="+mn-ea"/>
                        <a:cs typeface="Source Sans Pro Light"/>
                      </a:endParaRPr>
                    </a:p>
                  </a:txBody>
                  <a:tcPr>
                    <a:lnT w="12700" cmpd="sng">
                      <a:noFill/>
                    </a:lnT>
                    <a:solidFill>
                      <a:schemeClr val="accent3">
                        <a:lumMod val="95000"/>
                      </a:schemeClr>
                    </a:solidFill>
                  </a:tcPr>
                </a:tc>
              </a:tr>
              <a:tr h="370840">
                <a:tc>
                  <a:txBody>
                    <a:bodyPr/>
                    <a:lstStyle/>
                    <a:p>
                      <a:r>
                        <a:rPr lang="en-GB" sz="1600" b="0" i="0" dirty="0" smtClean="0">
                          <a:solidFill>
                            <a:srgbClr val="271F2E"/>
                          </a:solidFill>
                          <a:latin typeface="Source Sans Pro Light"/>
                          <a:ea typeface="+mn-ea"/>
                          <a:cs typeface="Source Sans Pro Light"/>
                          <a:sym typeface="Neutraface Text Book" charset="0"/>
                        </a:rPr>
                        <a:t>Lines</a:t>
                      </a:r>
                    </a:p>
                  </a:txBody>
                  <a:tcPr>
                    <a:solidFill>
                      <a:schemeClr val="accent3">
                        <a:lumMod val="95000"/>
                      </a:schemeClr>
                    </a:solidFill>
                  </a:tcPr>
                </a:tc>
                <a:tc>
                  <a:txBody>
                    <a:bodyPr/>
                    <a:lstStyle/>
                    <a:p>
                      <a:r>
                        <a:rPr lang="en-GB" sz="1600" b="0" i="0" kern="1200" dirty="0" smtClean="0">
                          <a:solidFill>
                            <a:srgbClr val="271F2E"/>
                          </a:solidFill>
                          <a:latin typeface="Source Sans Pro Light"/>
                          <a:ea typeface="+mn-ea"/>
                          <a:cs typeface="Source Sans Pro Light"/>
                        </a:rPr>
                        <a:t>Streets in </a:t>
                      </a:r>
                      <a:r>
                        <a:rPr lang="en-GB" sz="1600" b="0" i="0" kern="1200" dirty="0" err="1" smtClean="0">
                          <a:solidFill>
                            <a:srgbClr val="271F2E"/>
                          </a:solidFill>
                          <a:latin typeface="Source Sans Pro Light"/>
                          <a:ea typeface="+mn-ea"/>
                          <a:cs typeface="Source Sans Pro Light"/>
                        </a:rPr>
                        <a:t>Oerlikon</a:t>
                      </a:r>
                      <a:endParaRPr lang="en-GB" sz="1600" b="0" i="0" kern="1200" dirty="0">
                        <a:solidFill>
                          <a:srgbClr val="271F2E"/>
                        </a:solidFill>
                        <a:latin typeface="Source Sans Pro Light"/>
                        <a:ea typeface="+mn-ea"/>
                        <a:cs typeface="Source Sans Pro Light"/>
                      </a:endParaRPr>
                    </a:p>
                  </a:txBody>
                  <a:tcPr>
                    <a:solidFill>
                      <a:schemeClr val="accent3">
                        <a:lumMod val="95000"/>
                      </a:schemeClr>
                    </a:solidFill>
                  </a:tcPr>
                </a:tc>
                <a:tc>
                  <a:txBody>
                    <a:bodyPr/>
                    <a:lstStyle/>
                    <a:p>
                      <a:r>
                        <a:rPr lang="en-GB" sz="1600" b="0" i="0" kern="1200" dirty="0" err="1" smtClean="0">
                          <a:solidFill>
                            <a:srgbClr val="271F2E"/>
                          </a:solidFill>
                          <a:latin typeface="Source Sans Pro Light"/>
                          <a:ea typeface="+mn-ea"/>
                          <a:cs typeface="Source Sans Pro Light"/>
                        </a:rPr>
                        <a:t>SpatialLines</a:t>
                      </a:r>
                      <a:endParaRPr lang="en-GB" sz="1600" b="0" i="0" kern="1200" dirty="0">
                        <a:solidFill>
                          <a:srgbClr val="271F2E"/>
                        </a:solidFill>
                        <a:latin typeface="Source Sans Pro Light"/>
                        <a:ea typeface="+mn-ea"/>
                        <a:cs typeface="Source Sans Pro Light"/>
                      </a:endParaRPr>
                    </a:p>
                  </a:txBody>
                  <a:tcPr>
                    <a:solidFill>
                      <a:schemeClr val="accent3">
                        <a:lumMod val="95000"/>
                      </a:schemeClr>
                    </a:solidFill>
                  </a:tcPr>
                </a:tc>
                <a:tc>
                  <a:txBody>
                    <a:bodyPr/>
                    <a:lstStyle/>
                    <a:p>
                      <a:r>
                        <a:rPr lang="en-GB" sz="1600" b="0" i="0" kern="1200" dirty="0" err="1" smtClean="0">
                          <a:solidFill>
                            <a:srgbClr val="271F2E"/>
                          </a:solidFill>
                          <a:latin typeface="Source Sans Pro Light"/>
                          <a:ea typeface="+mn-ea"/>
                          <a:cs typeface="Source Sans Pro Light"/>
                        </a:rPr>
                        <a:t>SpatialLines</a:t>
                      </a:r>
                      <a:r>
                        <a:rPr lang="en-GB" sz="1600" b="0" i="0" kern="1200" baseline="0" dirty="0" err="1" smtClean="0">
                          <a:solidFill>
                            <a:srgbClr val="271F2E"/>
                          </a:solidFill>
                          <a:latin typeface="Source Sans Pro Light"/>
                          <a:ea typeface="+mn-ea"/>
                          <a:cs typeface="Source Sans Pro Light"/>
                        </a:rPr>
                        <a:t>DataFrame</a:t>
                      </a:r>
                      <a:endParaRPr lang="en-GB" sz="1600" b="0" i="0" kern="1200" dirty="0">
                        <a:solidFill>
                          <a:srgbClr val="271F2E"/>
                        </a:solidFill>
                        <a:latin typeface="Source Sans Pro Light"/>
                        <a:ea typeface="+mn-ea"/>
                        <a:cs typeface="Source Sans Pro Light"/>
                      </a:endParaRPr>
                    </a:p>
                  </a:txBody>
                  <a:tcPr>
                    <a:solidFill>
                      <a:schemeClr val="accent3">
                        <a:lumMod val="95000"/>
                      </a:schemeClr>
                    </a:solidFill>
                  </a:tcPr>
                </a:tc>
              </a:tr>
              <a:tr h="370840">
                <a:tc>
                  <a:txBody>
                    <a:bodyPr/>
                    <a:lstStyle/>
                    <a:p>
                      <a:r>
                        <a:rPr lang="en-GB" sz="1600" b="0" i="0" dirty="0" smtClean="0">
                          <a:solidFill>
                            <a:srgbClr val="271F2E"/>
                          </a:solidFill>
                          <a:latin typeface="Source Sans Pro Light"/>
                          <a:ea typeface="+mn-ea"/>
                          <a:cs typeface="Source Sans Pro Light"/>
                          <a:sym typeface="Neutraface Text Book" charset="0"/>
                        </a:rPr>
                        <a:t>Areas</a:t>
                      </a:r>
                      <a:endParaRPr lang="en-GB" sz="1600" b="0" i="0" dirty="0">
                        <a:solidFill>
                          <a:srgbClr val="271F2E"/>
                        </a:solidFill>
                        <a:latin typeface="Source Sans Pro Light"/>
                        <a:ea typeface="+mn-ea"/>
                        <a:cs typeface="Source Sans Pro Light"/>
                        <a:sym typeface="Neutraface Text Book" charset="0"/>
                      </a:endParaRPr>
                    </a:p>
                  </a:txBody>
                  <a:tcPr>
                    <a:solidFill>
                      <a:schemeClr val="accent3">
                        <a:lumMod val="95000"/>
                      </a:schemeClr>
                    </a:solidFill>
                  </a:tcPr>
                </a:tc>
                <a:tc>
                  <a:txBody>
                    <a:bodyPr/>
                    <a:lstStyle/>
                    <a:p>
                      <a:r>
                        <a:rPr lang="en-GB" sz="1600" b="0" i="0" kern="1200" dirty="0" smtClean="0">
                          <a:solidFill>
                            <a:srgbClr val="271F2E"/>
                          </a:solidFill>
                          <a:latin typeface="Source Sans Pro Light"/>
                          <a:ea typeface="+mn-ea"/>
                          <a:cs typeface="Source Sans Pro Light"/>
                        </a:rPr>
                        <a:t>ZIP codes areas in</a:t>
                      </a:r>
                      <a:r>
                        <a:rPr lang="en-GB" sz="1600" b="0" i="0" kern="1200" baseline="0" dirty="0" smtClean="0">
                          <a:solidFill>
                            <a:srgbClr val="271F2E"/>
                          </a:solidFill>
                          <a:latin typeface="Source Sans Pro Light"/>
                          <a:ea typeface="+mn-ea"/>
                          <a:cs typeface="Source Sans Pro Light"/>
                        </a:rPr>
                        <a:t> </a:t>
                      </a:r>
                      <a:r>
                        <a:rPr lang="en-GB" sz="1600" b="0" i="0" kern="1200" baseline="0" dirty="0" err="1" smtClean="0">
                          <a:solidFill>
                            <a:srgbClr val="271F2E"/>
                          </a:solidFill>
                          <a:latin typeface="Source Sans Pro Light"/>
                          <a:ea typeface="+mn-ea"/>
                          <a:cs typeface="Source Sans Pro Light"/>
                        </a:rPr>
                        <a:t>Oerlikon</a:t>
                      </a:r>
                      <a:endParaRPr lang="en-GB" sz="1600" b="0" i="0" kern="1200" dirty="0" smtClean="0">
                        <a:solidFill>
                          <a:srgbClr val="271F2E"/>
                        </a:solidFill>
                        <a:latin typeface="Source Sans Pro Light"/>
                        <a:ea typeface="+mn-ea"/>
                        <a:cs typeface="Source Sans Pro Light"/>
                      </a:endParaRPr>
                    </a:p>
                  </a:txBody>
                  <a:tcPr>
                    <a:solidFill>
                      <a:schemeClr val="accent3">
                        <a:lumMod val="95000"/>
                      </a:schemeClr>
                    </a:solidFill>
                  </a:tcPr>
                </a:tc>
                <a:tc>
                  <a:txBody>
                    <a:bodyPr/>
                    <a:lstStyle/>
                    <a:p>
                      <a:r>
                        <a:rPr lang="en-GB" sz="1600" b="0" i="0" kern="1200" dirty="0" err="1" smtClean="0">
                          <a:solidFill>
                            <a:srgbClr val="271F2E"/>
                          </a:solidFill>
                          <a:latin typeface="Source Sans Pro Light"/>
                          <a:ea typeface="+mn-ea"/>
                          <a:cs typeface="Source Sans Pro Light"/>
                        </a:rPr>
                        <a:t>SpatialPolygons</a:t>
                      </a:r>
                      <a:endParaRPr lang="en-GB" sz="1600" b="0" i="0" kern="1200" dirty="0" smtClean="0">
                        <a:solidFill>
                          <a:srgbClr val="271F2E"/>
                        </a:solidFill>
                        <a:latin typeface="Source Sans Pro Light"/>
                        <a:ea typeface="+mn-ea"/>
                        <a:cs typeface="Source Sans Pro Light"/>
                      </a:endParaRPr>
                    </a:p>
                  </a:txBody>
                  <a:tcPr>
                    <a:solidFill>
                      <a:schemeClr val="accent3">
                        <a:lumMod val="95000"/>
                      </a:schemeClr>
                    </a:solidFill>
                  </a:tcPr>
                </a:tc>
                <a:tc>
                  <a:txBody>
                    <a:bodyPr/>
                    <a:lstStyle/>
                    <a:p>
                      <a:r>
                        <a:rPr lang="en-GB" sz="1600" b="0" i="0" kern="1200" dirty="0" err="1" smtClean="0">
                          <a:solidFill>
                            <a:srgbClr val="271F2E"/>
                          </a:solidFill>
                          <a:latin typeface="Source Sans Pro Light"/>
                          <a:ea typeface="+mn-ea"/>
                          <a:cs typeface="Source Sans Pro Light"/>
                        </a:rPr>
                        <a:t>SpatialPolygons</a:t>
                      </a:r>
                      <a:r>
                        <a:rPr lang="en-GB" sz="1600" b="0" i="0" kern="1200" baseline="0" dirty="0" err="1" smtClean="0">
                          <a:solidFill>
                            <a:srgbClr val="271F2E"/>
                          </a:solidFill>
                          <a:latin typeface="Source Sans Pro Light"/>
                          <a:ea typeface="+mn-ea"/>
                          <a:cs typeface="Source Sans Pro Light"/>
                        </a:rPr>
                        <a:t>DataFrame</a:t>
                      </a:r>
                      <a:endParaRPr lang="en-GB" sz="1600" b="0" i="0" kern="1200" dirty="0" smtClean="0">
                        <a:solidFill>
                          <a:srgbClr val="271F2E"/>
                        </a:solidFill>
                        <a:latin typeface="Source Sans Pro Light"/>
                        <a:ea typeface="+mn-ea"/>
                        <a:cs typeface="Source Sans Pro Light"/>
                      </a:endParaRPr>
                    </a:p>
                  </a:txBody>
                  <a:tcPr>
                    <a:solidFill>
                      <a:schemeClr val="accent3">
                        <a:lumMod val="95000"/>
                      </a:schemeClr>
                    </a:solidFill>
                  </a:tcPr>
                </a:tc>
              </a:tr>
            </a:tbl>
          </a:graphicData>
        </a:graphic>
      </p:graphicFrame>
      <p:graphicFrame>
        <p:nvGraphicFramePr>
          <p:cNvPr id="13" name="Table 16"/>
          <p:cNvGraphicFramePr>
            <a:graphicFrameLocks noGrp="1"/>
          </p:cNvGraphicFramePr>
          <p:nvPr>
            <p:extLst>
              <p:ext uri="{D42A27DB-BD31-4B8C-83A1-F6EECF244321}">
                <p14:modId xmlns:p14="http://schemas.microsoft.com/office/powerpoint/2010/main" val="1876391782"/>
              </p:ext>
            </p:extLst>
          </p:nvPr>
        </p:nvGraphicFramePr>
        <p:xfrm>
          <a:off x="-19044" y="5924136"/>
          <a:ext cx="9274871" cy="529200"/>
        </p:xfrm>
        <a:graphic>
          <a:graphicData uri="http://schemas.openxmlformats.org/drawingml/2006/table">
            <a:tbl>
              <a:tblPr firstRow="1" bandRow="1">
                <a:tableStyleId>{5C22544A-7EE6-4342-B048-85BDC9FD1C3A}</a:tableStyleId>
              </a:tblPr>
              <a:tblGrid>
                <a:gridCol w="648072"/>
                <a:gridCol w="8626799"/>
              </a:tblGrid>
              <a:tr h="504032">
                <a:tc>
                  <a:txBody>
                    <a:bodyPr/>
                    <a:lstStyle/>
                    <a:p>
                      <a:pPr algn="ctr">
                        <a:lnSpc>
                          <a:spcPts val="3600"/>
                        </a:lnSpc>
                      </a:pPr>
                      <a:r>
                        <a:rPr lang="en-US" sz="2500" noProof="0" dirty="0" smtClean="0">
                          <a:solidFill>
                            <a:srgbClr val="7F7F7F"/>
                          </a:solidFill>
                          <a:latin typeface="Source Sans Pro Light"/>
                          <a:cs typeface="Source Sans Pro Light"/>
                          <a:sym typeface="Wingdings 3"/>
                        </a:rPr>
                        <a:t></a:t>
                      </a:r>
                      <a:endParaRPr lang="en-US" sz="2500" noProof="0" dirty="0">
                        <a:solidFill>
                          <a:srgbClr val="7F7F7F"/>
                        </a:solidFill>
                        <a:latin typeface="Source Sans Pro Light"/>
                        <a:cs typeface="Source Sans Pro Light"/>
                      </a:endParaRP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nSpc>
                          <a:spcPct val="150000"/>
                        </a:lnSpc>
                        <a:spcAft>
                          <a:spcPts val="0"/>
                        </a:spcAft>
                      </a:pPr>
                      <a:r>
                        <a:rPr lang="en-US" sz="1800" b="0" dirty="0" smtClean="0">
                          <a:solidFill>
                            <a:srgbClr val="7F7F7F"/>
                          </a:solidFill>
                          <a:latin typeface="Source Sans Pro Light"/>
                          <a:cs typeface="Source Sans Pro Light"/>
                        </a:rPr>
                        <a:t>To draw the</a:t>
                      </a:r>
                      <a:r>
                        <a:rPr lang="en-US" sz="1800" b="0" baseline="0" dirty="0" smtClean="0">
                          <a:solidFill>
                            <a:srgbClr val="7F7F7F"/>
                          </a:solidFill>
                          <a:latin typeface="Source Sans Pro Light"/>
                          <a:cs typeface="Source Sans Pro Light"/>
                        </a:rPr>
                        <a:t> customer density on Swiss ZIP codes, we will use a </a:t>
                      </a:r>
                      <a:r>
                        <a:rPr lang="en-US" sz="1800" b="0" baseline="0" dirty="0" err="1" smtClean="0">
                          <a:solidFill>
                            <a:srgbClr val="7F7F7F"/>
                          </a:solidFill>
                          <a:latin typeface="Source Sans Pro Bold" panose="020B0604020202020204" charset="0"/>
                          <a:cs typeface="Source Sans Pro Bold" panose="020B0604020202020204" charset="0"/>
                        </a:rPr>
                        <a:t>SpatialPolygonsDataFrame</a:t>
                      </a:r>
                      <a:endParaRPr lang="en-US" sz="1800" b="0" dirty="0" smtClean="0">
                        <a:solidFill>
                          <a:srgbClr val="7F7F7F"/>
                        </a:solidFill>
                        <a:latin typeface="Source Sans Pro Bold" panose="020B0604020202020204" charset="0"/>
                        <a:cs typeface="Source Sans Pro Bold" panose="020B0604020202020204" charset="0"/>
                      </a:endParaRP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r>
            </a:tbl>
          </a:graphicData>
        </a:graphic>
      </p:graphicFrame>
    </p:spTree>
    <p:extLst>
      <p:ext uri="{BB962C8B-B14F-4D97-AF65-F5344CB8AC3E}">
        <p14:creationId xmlns:p14="http://schemas.microsoft.com/office/powerpoint/2010/main" val="25677642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A </a:t>
            </a:r>
            <a:r>
              <a:rPr lang="en-GB" dirty="0" err="1" smtClean="0"/>
              <a:t>SpatialPolygonsDataFrame</a:t>
            </a:r>
            <a:r>
              <a:rPr lang="en-GB" dirty="0" smtClean="0"/>
              <a:t> contains at least two parts</a:t>
            </a:r>
            <a:endParaRPr lang="en-GB" dirty="0"/>
          </a:p>
        </p:txBody>
      </p:sp>
      <p:sp>
        <p:nvSpPr>
          <p:cNvPr id="5" name="Textplatzhalter 4"/>
          <p:cNvSpPr>
            <a:spLocks noGrp="1"/>
          </p:cNvSpPr>
          <p:nvPr>
            <p:ph type="body" sz="quarter" idx="14"/>
          </p:nvPr>
        </p:nvSpPr>
        <p:spPr/>
        <p:txBody>
          <a:bodyPr/>
          <a:lstStyle/>
          <a:p>
            <a:r>
              <a:rPr lang="en-GB" b="1" dirty="0" smtClean="0">
                <a:solidFill>
                  <a:schemeClr val="bg1"/>
                </a:solidFill>
              </a:rPr>
              <a:t>Spatial data</a:t>
            </a:r>
            <a:endParaRPr lang="en-GB" b="1" dirty="0">
              <a:solidFill>
                <a:schemeClr val="bg1"/>
              </a:solidFill>
            </a:endParaRPr>
          </a:p>
        </p:txBody>
      </p:sp>
      <p:grpSp>
        <p:nvGrpSpPr>
          <p:cNvPr id="6" name="Gruppieren 5"/>
          <p:cNvGrpSpPr/>
          <p:nvPr/>
        </p:nvGrpSpPr>
        <p:grpSpPr>
          <a:xfrm>
            <a:off x="0" y="6598784"/>
            <a:ext cx="9914384" cy="260648"/>
            <a:chOff x="0" y="6598784"/>
            <a:chExt cx="9914384" cy="260648"/>
          </a:xfrm>
        </p:grpSpPr>
        <p:grpSp>
          <p:nvGrpSpPr>
            <p:cNvPr id="7" name="Gruppieren 6"/>
            <p:cNvGrpSpPr/>
            <p:nvPr/>
          </p:nvGrpSpPr>
          <p:grpSpPr>
            <a:xfrm>
              <a:off x="0" y="6598784"/>
              <a:ext cx="9914384" cy="260648"/>
              <a:chOff x="0" y="6598784"/>
              <a:chExt cx="9914384" cy="260648"/>
            </a:xfrm>
          </p:grpSpPr>
          <p:sp>
            <p:nvSpPr>
              <p:cNvPr id="9" name="Rectangle 7"/>
              <p:cNvSpPr/>
              <p:nvPr>
                <p:custDataLst>
                  <p:tags r:id="rId1"/>
                </p:custDataLst>
              </p:nvPr>
            </p:nvSpPr>
            <p:spPr bwMode="auto">
              <a:xfrm>
                <a:off x="0" y="6614991"/>
                <a:ext cx="5601072" cy="243009"/>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r>
                  <a:rPr lang="en-US" sz="1200" dirty="0" smtClean="0">
                    <a:solidFill>
                      <a:schemeClr val="bg1">
                        <a:lumMod val="75000"/>
                      </a:schemeClr>
                    </a:solidFill>
                    <a:latin typeface="Source Sans Pro Light" panose="020B0403030403020204" pitchFamily="34" charset="0"/>
                    <a:cs typeface="Source Sans Pro Light"/>
                  </a:rPr>
                  <a:t>Mapping Customers |       Implementation in R</a:t>
                </a:r>
                <a:endParaRPr lang="en-US" sz="1200" dirty="0">
                  <a:solidFill>
                    <a:schemeClr val="bg1">
                      <a:lumMod val="75000"/>
                    </a:schemeClr>
                  </a:solidFill>
                  <a:latin typeface="Source Sans Pro Light" panose="020B0403030403020204" pitchFamily="34" charset="0"/>
                  <a:cs typeface="Source Sans Pro"/>
                </a:endParaRPr>
              </a:p>
            </p:txBody>
          </p:sp>
          <p:sp>
            <p:nvSpPr>
              <p:cNvPr id="10" name="Rectangle 7"/>
              <p:cNvSpPr/>
              <p:nvPr>
                <p:custDataLst>
                  <p:tags r:id="rId2"/>
                </p:custDataLst>
              </p:nvPr>
            </p:nvSpPr>
            <p:spPr bwMode="auto">
              <a:xfrm>
                <a:off x="5673080" y="6598784"/>
                <a:ext cx="4241304" cy="26064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pPr algn="r"/>
                <a:r>
                  <a:rPr lang="en-US" sz="1200" dirty="0" smtClean="0">
                    <a:solidFill>
                      <a:schemeClr val="bg1">
                        <a:lumMod val="75000"/>
                      </a:schemeClr>
                    </a:solidFill>
                    <a:latin typeface="Source Sans Pro Light" panose="020B0403030403020204" pitchFamily="34" charset="0"/>
                    <a:cs typeface="Source Sans Pro"/>
                    <a:sym typeface="Monotype Sorts"/>
                  </a:rPr>
                  <a:t>Salome </a:t>
                </a:r>
                <a:r>
                  <a:rPr lang="en-US" sz="1200" dirty="0">
                    <a:solidFill>
                      <a:schemeClr val="bg1">
                        <a:lumMod val="75000"/>
                      </a:schemeClr>
                    </a:solidFill>
                    <a:latin typeface="Source Sans Pro Light" panose="020B0403030403020204" pitchFamily="34" charset="0"/>
                    <a:cs typeface="Source Sans Pro"/>
                    <a:sym typeface="Monotype Sorts"/>
                  </a:rPr>
                  <a:t>Lang</a:t>
                </a:r>
              </a:p>
            </p:txBody>
          </p:sp>
        </p:grpSp>
        <p:sp>
          <p:nvSpPr>
            <p:cNvPr id="8" name="Ellipse 7"/>
            <p:cNvSpPr/>
            <p:nvPr/>
          </p:nvSpPr>
          <p:spPr bwMode="auto">
            <a:xfrm>
              <a:off x="1460624" y="6655292"/>
              <a:ext cx="108000" cy="108000"/>
            </a:xfrm>
            <a:prstGeom prst="ellipse">
              <a:avLst/>
            </a:prstGeom>
            <a:solidFill>
              <a:schemeClr val="bg1">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CH" sz="850" b="1" dirty="0" smtClean="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rPr>
                <a:t>3</a:t>
              </a:r>
              <a:endParaRPr kumimoji="0" lang="de-CH" sz="850" b="1" i="0" u="none" strike="noStrike" normalizeH="0" baseline="0"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grpSp>
      <p:graphicFrame>
        <p:nvGraphicFramePr>
          <p:cNvPr id="12" name="Tabelle 11"/>
          <p:cNvGraphicFramePr>
            <a:graphicFrameLocks noGrp="1"/>
          </p:cNvGraphicFramePr>
          <p:nvPr>
            <p:extLst>
              <p:ext uri="{D42A27DB-BD31-4B8C-83A1-F6EECF244321}">
                <p14:modId xmlns:p14="http://schemas.microsoft.com/office/powerpoint/2010/main" val="2153707612"/>
              </p:ext>
            </p:extLst>
          </p:nvPr>
        </p:nvGraphicFramePr>
        <p:xfrm>
          <a:off x="619125" y="1628800"/>
          <a:ext cx="8636701" cy="2235200"/>
        </p:xfrm>
        <a:graphic>
          <a:graphicData uri="http://schemas.openxmlformats.org/drawingml/2006/table">
            <a:tbl>
              <a:tblPr firstRow="1" bandRow="1">
                <a:tableStyleId>{5C22544A-7EE6-4342-B048-85BDC9FD1C3A}</a:tableStyleId>
              </a:tblPr>
              <a:tblGrid>
                <a:gridCol w="2173635"/>
                <a:gridCol w="3231533"/>
                <a:gridCol w="3231533"/>
              </a:tblGrid>
              <a:tr h="320040">
                <a:tc rowSpan="2">
                  <a:txBody>
                    <a:bodyPr/>
                    <a:lstStyle/>
                    <a:p>
                      <a:endParaRPr lang="en-GB" sz="1800" b="0" i="0" kern="1200" dirty="0">
                        <a:solidFill>
                          <a:srgbClr val="E6E6E6"/>
                        </a:solidFill>
                        <a:latin typeface="Source Sans Pro Light"/>
                        <a:ea typeface="+mn-ea"/>
                        <a:cs typeface="Source Sans Pro Ligh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D2D8A"/>
                    </a:solidFill>
                  </a:tcPr>
                </a:tc>
                <a:tc gridSpan="2">
                  <a:txBody>
                    <a:bodyPr/>
                    <a:lstStyle/>
                    <a:p>
                      <a:pPr marL="0" marR="0" indent="0" algn="ctr" defTabSz="336736" rtl="0" eaLnBrk="1" fontAlgn="auto" latinLnBrk="0" hangingPunct="1">
                        <a:lnSpc>
                          <a:spcPct val="100000"/>
                        </a:lnSpc>
                        <a:spcBef>
                          <a:spcPts val="0"/>
                        </a:spcBef>
                        <a:spcAft>
                          <a:spcPts val="0"/>
                        </a:spcAft>
                        <a:buClrTx/>
                        <a:buSzTx/>
                        <a:buFontTx/>
                        <a:buNone/>
                        <a:tabLst/>
                        <a:defRPr/>
                      </a:pPr>
                      <a:r>
                        <a:rPr lang="en-GB" sz="1800" b="0" i="0" kern="1200" dirty="0" err="1" smtClean="0">
                          <a:solidFill>
                            <a:srgbClr val="E6E6E6"/>
                          </a:solidFill>
                          <a:latin typeface="Source Sans Pro Light"/>
                          <a:ea typeface="+mn-ea"/>
                          <a:cs typeface="Source Sans Pro Light"/>
                        </a:rPr>
                        <a:t>SpatialPolygonsDataFrame</a:t>
                      </a:r>
                      <a:endParaRPr lang="en-GB" sz="1800" b="0" i="0" kern="1200" dirty="0" smtClean="0">
                        <a:solidFill>
                          <a:srgbClr val="E6E6E6"/>
                        </a:solidFill>
                        <a:latin typeface="Source Sans Pro Light"/>
                        <a:ea typeface="+mn-ea"/>
                        <a:cs typeface="Source Sans Pro Light"/>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D2D8A"/>
                    </a:solidFill>
                  </a:tcPr>
                </a:tc>
                <a:tc hMerge="1">
                  <a:txBody>
                    <a:bodyPr/>
                    <a:lstStyle/>
                    <a:p>
                      <a:pPr marL="0" marR="0" indent="0" algn="l" defTabSz="336736" rtl="0" eaLnBrk="1" fontAlgn="auto" latinLnBrk="0" hangingPunct="1">
                        <a:lnSpc>
                          <a:spcPct val="100000"/>
                        </a:lnSpc>
                        <a:spcBef>
                          <a:spcPts val="0"/>
                        </a:spcBef>
                        <a:spcAft>
                          <a:spcPts val="0"/>
                        </a:spcAft>
                        <a:buClrTx/>
                        <a:buSzTx/>
                        <a:buFontTx/>
                        <a:buNone/>
                        <a:tabLst/>
                        <a:defRPr/>
                      </a:pPr>
                      <a:endParaRPr lang="en-GB" sz="1800" b="0" i="0" kern="1200" dirty="0" smtClean="0">
                        <a:solidFill>
                          <a:srgbClr val="E6E6E6"/>
                        </a:solidFill>
                        <a:latin typeface="Source Sans Pro Light"/>
                        <a:ea typeface="+mn-ea"/>
                        <a:cs typeface="Source Sans Pro Light"/>
                      </a:endParaRPr>
                    </a:p>
                  </a:txBody>
                  <a:tcPr>
                    <a:solidFill>
                      <a:srgbClr val="2D2D8A"/>
                    </a:solidFill>
                  </a:tcPr>
                </a:tc>
              </a:tr>
              <a:tr h="320040">
                <a:tc vMerge="1">
                  <a:txBody>
                    <a:bodyPr/>
                    <a:lstStyle/>
                    <a:p>
                      <a:endParaRPr lang="en-GB" sz="1800" b="0" i="0" kern="1200" dirty="0">
                        <a:solidFill>
                          <a:srgbClr val="E6E6E6"/>
                        </a:solidFill>
                        <a:latin typeface="Source Sans Pro Light"/>
                        <a:ea typeface="+mn-ea"/>
                        <a:cs typeface="Source Sans Pro Ligh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D2D8A"/>
                    </a:solidFill>
                  </a:tcPr>
                </a:tc>
                <a:tc>
                  <a:txBody>
                    <a:bodyPr/>
                    <a:lstStyle/>
                    <a:p>
                      <a:pPr marL="0" marR="0" indent="0" algn="l" defTabSz="336736" rtl="0" eaLnBrk="1" fontAlgn="auto" latinLnBrk="0" hangingPunct="1">
                        <a:lnSpc>
                          <a:spcPct val="100000"/>
                        </a:lnSpc>
                        <a:spcBef>
                          <a:spcPts val="0"/>
                        </a:spcBef>
                        <a:spcAft>
                          <a:spcPts val="0"/>
                        </a:spcAft>
                        <a:buClrTx/>
                        <a:buSzTx/>
                        <a:buFontTx/>
                        <a:buNone/>
                        <a:tabLst/>
                        <a:defRPr/>
                      </a:pPr>
                      <a:r>
                        <a:rPr lang="en-GB" sz="1800" b="0" i="0" kern="1200" baseline="0" dirty="0" smtClean="0">
                          <a:solidFill>
                            <a:srgbClr val="E6E6E6"/>
                          </a:solidFill>
                          <a:latin typeface="Source Sans Pro Light"/>
                          <a:ea typeface="+mn-ea"/>
                          <a:cs typeface="Source Sans Pro Light"/>
                        </a:rPr>
                        <a:t>The data frame</a:t>
                      </a:r>
                      <a:endParaRPr lang="en-GB" sz="1800" b="0" i="0" kern="1200" dirty="0" smtClean="0">
                        <a:solidFill>
                          <a:srgbClr val="E6E6E6"/>
                        </a:solidFill>
                        <a:latin typeface="Source Sans Pro Light"/>
                        <a:ea typeface="+mn-ea"/>
                        <a:cs typeface="Source Sans Pro Ligh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D2D8A"/>
                    </a:solidFill>
                  </a:tcPr>
                </a:tc>
                <a:tc>
                  <a:txBody>
                    <a:bodyPr/>
                    <a:lstStyle/>
                    <a:p>
                      <a:pPr marL="0" marR="0" indent="0" algn="l" defTabSz="336736" rtl="0" eaLnBrk="1" fontAlgn="auto" latinLnBrk="0" hangingPunct="1">
                        <a:lnSpc>
                          <a:spcPct val="100000"/>
                        </a:lnSpc>
                        <a:spcBef>
                          <a:spcPts val="0"/>
                        </a:spcBef>
                        <a:spcAft>
                          <a:spcPts val="0"/>
                        </a:spcAft>
                        <a:buClrTx/>
                        <a:buSzTx/>
                        <a:buFontTx/>
                        <a:buNone/>
                        <a:tabLst/>
                        <a:defRPr/>
                      </a:pPr>
                      <a:r>
                        <a:rPr lang="en-GB" sz="1800" b="0" i="0" kern="1200" dirty="0" smtClean="0">
                          <a:solidFill>
                            <a:srgbClr val="E6E6E6"/>
                          </a:solidFill>
                          <a:latin typeface="Source Sans Pro Light"/>
                          <a:ea typeface="+mn-ea"/>
                          <a:cs typeface="Source Sans Pro Light"/>
                        </a:rPr>
                        <a:t>The polygons</a:t>
                      </a: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2D2D8A"/>
                    </a:solidFill>
                  </a:tcPr>
                </a:tc>
              </a:tr>
              <a:tr h="370840">
                <a:tc>
                  <a:txBody>
                    <a:bodyPr/>
                    <a:lstStyle/>
                    <a:p>
                      <a:r>
                        <a:rPr lang="en-GB" sz="1600" b="0" i="0" dirty="0" smtClean="0">
                          <a:solidFill>
                            <a:srgbClr val="271F2E"/>
                          </a:solidFill>
                          <a:latin typeface="Source Sans Pro Light"/>
                          <a:ea typeface="+mn-ea"/>
                          <a:cs typeface="Source Sans Pro Light"/>
                          <a:sym typeface="Neutraface Text Book" charset="0"/>
                        </a:rPr>
                        <a:t>Access sub-</a:t>
                      </a:r>
                      <a:r>
                        <a:rPr lang="en-GB" sz="1600" b="0" i="0" baseline="0" dirty="0" smtClean="0">
                          <a:solidFill>
                            <a:srgbClr val="271F2E"/>
                          </a:solidFill>
                          <a:latin typeface="Source Sans Pro Light"/>
                          <a:ea typeface="+mn-ea"/>
                          <a:cs typeface="Source Sans Pro Light"/>
                          <a:sym typeface="Neutraface Text Book" charset="0"/>
                        </a:rPr>
                        <a:t>object</a:t>
                      </a:r>
                      <a:endParaRPr lang="en-GB" sz="1600" b="0" i="0" dirty="0">
                        <a:solidFill>
                          <a:srgbClr val="271F2E"/>
                        </a:solidFill>
                        <a:latin typeface="Source Sans Pro Light"/>
                        <a:ea typeface="+mn-ea"/>
                        <a:cs typeface="Source Sans Pro Light"/>
                        <a:sym typeface="Neutraface Text Book" charset="0"/>
                      </a:endParaRPr>
                    </a:p>
                  </a:txBody>
                  <a:tcPr>
                    <a:lnT w="12700" cmpd="sng">
                      <a:noFill/>
                    </a:lnT>
                    <a:solidFill>
                      <a:schemeClr val="accent3">
                        <a:lumMod val="95000"/>
                      </a:schemeClr>
                    </a:solidFill>
                  </a:tcPr>
                </a:tc>
                <a:tc>
                  <a:txBody>
                    <a:bodyPr/>
                    <a:lstStyle/>
                    <a:p>
                      <a:pPr marL="0" algn="l" defTabSz="336736" rtl="0" eaLnBrk="1" fontAlgn="t" latinLnBrk="0" hangingPunct="1"/>
                      <a:r>
                        <a:rPr lang="en-GB" sz="1400" b="1" kern="1200" dirty="0" err="1" smtClean="0">
                          <a:solidFill>
                            <a:schemeClr val="tx1"/>
                          </a:solidFill>
                          <a:latin typeface="Courier"/>
                          <a:ea typeface="+mn-ea"/>
                          <a:cs typeface="Courier"/>
                        </a:rPr>
                        <a:t>Objectname@data</a:t>
                      </a:r>
                      <a:endParaRPr lang="en-GB" sz="1400" b="1" kern="1200" dirty="0">
                        <a:solidFill>
                          <a:schemeClr val="tx1"/>
                        </a:solidFill>
                        <a:latin typeface="Courier"/>
                        <a:ea typeface="+mn-ea"/>
                        <a:cs typeface="Courier"/>
                      </a:endParaRPr>
                    </a:p>
                  </a:txBody>
                  <a:tcPr>
                    <a:lnT w="12700" cmpd="sng">
                      <a:noFill/>
                    </a:lnT>
                    <a:solidFill>
                      <a:schemeClr val="accent3">
                        <a:lumMod val="95000"/>
                      </a:schemeClr>
                    </a:solidFill>
                  </a:tcPr>
                </a:tc>
                <a:tc>
                  <a:txBody>
                    <a:bodyPr/>
                    <a:lstStyle/>
                    <a:p>
                      <a:pPr marL="0" algn="l" defTabSz="336736" rtl="0" eaLnBrk="1" latinLnBrk="0" hangingPunct="1"/>
                      <a:r>
                        <a:rPr lang="en-GB" sz="1400" b="1" kern="1200" dirty="0" err="1" smtClean="0">
                          <a:solidFill>
                            <a:schemeClr val="tx1"/>
                          </a:solidFill>
                          <a:latin typeface="Courier"/>
                          <a:ea typeface="+mn-ea"/>
                          <a:cs typeface="Courier"/>
                        </a:rPr>
                        <a:t>Objectname@polygons</a:t>
                      </a:r>
                      <a:endParaRPr lang="en-GB" sz="1400" b="1" kern="1200" dirty="0">
                        <a:solidFill>
                          <a:schemeClr val="tx1"/>
                        </a:solidFill>
                        <a:latin typeface="Courier"/>
                        <a:ea typeface="+mn-ea"/>
                        <a:cs typeface="Courier"/>
                      </a:endParaRPr>
                    </a:p>
                  </a:txBody>
                  <a:tcPr>
                    <a:lnT w="12700" cmpd="sng">
                      <a:noFill/>
                    </a:lnT>
                    <a:solidFill>
                      <a:schemeClr val="accent3">
                        <a:lumMod val="95000"/>
                      </a:schemeClr>
                    </a:solidFill>
                  </a:tcPr>
                </a:tc>
              </a:tr>
              <a:tr h="370840">
                <a:tc>
                  <a:txBody>
                    <a:bodyPr/>
                    <a:lstStyle/>
                    <a:p>
                      <a:r>
                        <a:rPr lang="en-GB" sz="1600" b="0" i="0" dirty="0" smtClean="0">
                          <a:solidFill>
                            <a:srgbClr val="271F2E"/>
                          </a:solidFill>
                          <a:latin typeface="Source Sans Pro Light"/>
                          <a:ea typeface="+mn-ea"/>
                          <a:cs typeface="Source Sans Pro Light"/>
                          <a:sym typeface="Neutraface Text Book" charset="0"/>
                        </a:rPr>
                        <a:t>Sub-object</a:t>
                      </a:r>
                      <a:r>
                        <a:rPr lang="en-GB" sz="1600" b="0" i="0" baseline="0" dirty="0" smtClean="0">
                          <a:solidFill>
                            <a:srgbClr val="271F2E"/>
                          </a:solidFill>
                          <a:latin typeface="Source Sans Pro Light"/>
                          <a:ea typeface="+mn-ea"/>
                          <a:cs typeface="Source Sans Pro Light"/>
                          <a:sym typeface="Neutraface Text Book" charset="0"/>
                        </a:rPr>
                        <a:t> class</a:t>
                      </a:r>
                      <a:endParaRPr lang="en-GB" sz="1600" b="0" i="0" dirty="0" smtClean="0">
                        <a:solidFill>
                          <a:srgbClr val="271F2E"/>
                        </a:solidFill>
                        <a:latin typeface="Source Sans Pro Light"/>
                        <a:ea typeface="+mn-ea"/>
                        <a:cs typeface="Source Sans Pro Light"/>
                        <a:sym typeface="Neutraface Text Book" charset="0"/>
                      </a:endParaRPr>
                    </a:p>
                  </a:txBody>
                  <a:tcPr>
                    <a:solidFill>
                      <a:schemeClr val="accent3">
                        <a:lumMod val="95000"/>
                      </a:schemeClr>
                    </a:solidFill>
                  </a:tcPr>
                </a:tc>
                <a:tc>
                  <a:txBody>
                    <a:bodyPr/>
                    <a:lstStyle/>
                    <a:p>
                      <a:r>
                        <a:rPr lang="en-GB" sz="1400" b="1" kern="1200" dirty="0" err="1" smtClean="0">
                          <a:solidFill>
                            <a:schemeClr val="tx1"/>
                          </a:solidFill>
                          <a:latin typeface="Courier"/>
                          <a:ea typeface="+mn-ea"/>
                          <a:cs typeface="Courier"/>
                        </a:rPr>
                        <a:t>Data.frame</a:t>
                      </a:r>
                      <a:endParaRPr lang="en-GB" sz="1400" b="1" kern="1200" dirty="0">
                        <a:solidFill>
                          <a:schemeClr val="tx1"/>
                        </a:solidFill>
                        <a:latin typeface="Courier"/>
                        <a:ea typeface="+mn-ea"/>
                        <a:cs typeface="Courier"/>
                      </a:endParaRPr>
                    </a:p>
                  </a:txBody>
                  <a:tcPr>
                    <a:solidFill>
                      <a:schemeClr val="accent3">
                        <a:lumMod val="95000"/>
                      </a:schemeClr>
                    </a:solidFill>
                  </a:tcPr>
                </a:tc>
                <a:tc>
                  <a:txBody>
                    <a:bodyPr/>
                    <a:lstStyle/>
                    <a:p>
                      <a:r>
                        <a:rPr lang="en-GB" sz="1400" b="1" kern="1200" dirty="0" smtClean="0">
                          <a:solidFill>
                            <a:schemeClr val="tx1"/>
                          </a:solidFill>
                          <a:latin typeface="Courier"/>
                          <a:ea typeface="+mn-ea"/>
                          <a:cs typeface="Courier"/>
                        </a:rPr>
                        <a:t>List </a:t>
                      </a:r>
                      <a:r>
                        <a:rPr lang="en-GB" sz="1600" b="0" i="0" kern="1200" dirty="0" smtClean="0">
                          <a:solidFill>
                            <a:srgbClr val="271F2E"/>
                          </a:solidFill>
                          <a:latin typeface="Source Sans Pro Light"/>
                          <a:ea typeface="+mn-ea"/>
                          <a:cs typeface="Source Sans Pro Light"/>
                        </a:rPr>
                        <a:t>(of lists for each polygon)</a:t>
                      </a:r>
                      <a:endParaRPr lang="en-GB" sz="1600" b="0" i="0" kern="1200" dirty="0">
                        <a:solidFill>
                          <a:srgbClr val="271F2E"/>
                        </a:solidFill>
                        <a:latin typeface="Source Sans Pro Light"/>
                        <a:ea typeface="+mn-ea"/>
                        <a:cs typeface="Source Sans Pro Light"/>
                      </a:endParaRPr>
                    </a:p>
                  </a:txBody>
                  <a:tcPr>
                    <a:solidFill>
                      <a:schemeClr val="accent3">
                        <a:lumMod val="95000"/>
                      </a:schemeClr>
                    </a:solidFill>
                  </a:tcPr>
                </a:tc>
              </a:tr>
              <a:tr h="370840">
                <a:tc>
                  <a:txBody>
                    <a:bodyPr/>
                    <a:lstStyle/>
                    <a:p>
                      <a:r>
                        <a:rPr lang="en-GB" sz="1600" b="0" i="0" dirty="0" smtClean="0">
                          <a:solidFill>
                            <a:srgbClr val="271F2E"/>
                          </a:solidFill>
                          <a:latin typeface="Source Sans Pro Light"/>
                          <a:ea typeface="+mn-ea"/>
                          <a:cs typeface="Source Sans Pro Light"/>
                          <a:sym typeface="Neutraface Text Book" charset="0"/>
                        </a:rPr>
                        <a:t>Access</a:t>
                      </a:r>
                      <a:r>
                        <a:rPr lang="en-GB" sz="1600" b="0" i="0" baseline="0" dirty="0" smtClean="0">
                          <a:solidFill>
                            <a:srgbClr val="271F2E"/>
                          </a:solidFill>
                          <a:latin typeface="Source Sans Pro Light"/>
                          <a:ea typeface="+mn-ea"/>
                          <a:cs typeface="Source Sans Pro Light"/>
                          <a:sym typeface="Neutraface Text Book" charset="0"/>
                        </a:rPr>
                        <a:t> variables of the data frame</a:t>
                      </a:r>
                      <a:endParaRPr lang="en-GB" sz="1600" b="0" i="0" dirty="0">
                        <a:solidFill>
                          <a:srgbClr val="271F2E"/>
                        </a:solidFill>
                        <a:latin typeface="Source Sans Pro Light"/>
                        <a:ea typeface="+mn-ea"/>
                        <a:cs typeface="Source Sans Pro Light"/>
                        <a:sym typeface="Neutraface Text Book" charset="0"/>
                      </a:endParaRPr>
                    </a:p>
                  </a:txBody>
                  <a:tcPr>
                    <a:solidFill>
                      <a:schemeClr val="accent3">
                        <a:lumMod val="95000"/>
                      </a:schemeClr>
                    </a:solidFill>
                  </a:tcPr>
                </a:tc>
                <a:tc>
                  <a:txBody>
                    <a:bodyPr/>
                    <a:lstStyle/>
                    <a:p>
                      <a:r>
                        <a:rPr kumimoji="0" lang="en-GB" sz="1400" b="1" i="0" u="none" strike="noStrike" kern="1200" cap="none" spc="0" normalizeH="0" baseline="0" noProof="0" dirty="0" err="1" smtClean="0">
                          <a:ln>
                            <a:noFill/>
                          </a:ln>
                          <a:solidFill>
                            <a:srgbClr val="000000"/>
                          </a:solidFill>
                          <a:effectLst/>
                          <a:uLnTx/>
                          <a:uFillTx/>
                          <a:latin typeface="Courier"/>
                          <a:ea typeface="+mn-ea"/>
                          <a:cs typeface="Courier"/>
                        </a:rPr>
                        <a:t>Objectname@data$Variablename</a:t>
                      </a:r>
                      <a:r>
                        <a:rPr kumimoji="0" lang="en-GB" sz="1400" b="1" i="0" u="none" strike="noStrike" kern="1200" cap="none" spc="0" normalizeH="0" baseline="0" noProof="0" dirty="0" smtClean="0">
                          <a:ln>
                            <a:noFill/>
                          </a:ln>
                          <a:solidFill>
                            <a:srgbClr val="000000"/>
                          </a:solidFill>
                          <a:effectLst/>
                          <a:uLnTx/>
                          <a:uFillTx/>
                          <a:latin typeface="Courier"/>
                          <a:ea typeface="+mn-ea"/>
                          <a:cs typeface="Courier"/>
                        </a:rPr>
                        <a:t> </a:t>
                      </a:r>
                      <a:r>
                        <a:rPr lang="en-GB" sz="1600" b="0" i="0" kern="1200" noProof="0" dirty="0" smtClean="0">
                          <a:solidFill>
                            <a:srgbClr val="271F2E"/>
                          </a:solidFill>
                          <a:latin typeface="Source Sans Pro Light"/>
                          <a:ea typeface="+mn-ea"/>
                          <a:cs typeface="Source Sans Pro Light"/>
                        </a:rPr>
                        <a:t>or directly </a:t>
                      </a:r>
                      <a:r>
                        <a:rPr kumimoji="0" lang="en-GB" sz="1400" b="1" i="0" u="none" strike="noStrike" kern="1200" cap="none" spc="0" normalizeH="0" baseline="0" noProof="0" dirty="0" err="1" smtClean="0">
                          <a:ln>
                            <a:noFill/>
                          </a:ln>
                          <a:solidFill>
                            <a:srgbClr val="000000"/>
                          </a:solidFill>
                          <a:effectLst/>
                          <a:uLnTx/>
                          <a:uFillTx/>
                          <a:latin typeface="Courier"/>
                          <a:ea typeface="+mn-ea"/>
                          <a:cs typeface="Courier"/>
                        </a:rPr>
                        <a:t>Objectname$Variablename</a:t>
                      </a:r>
                      <a:endParaRPr lang="en-GB" sz="1600" b="0" i="0" kern="1200" dirty="0" smtClean="0">
                        <a:solidFill>
                          <a:srgbClr val="271F2E"/>
                        </a:solidFill>
                        <a:latin typeface="Source Sans Pro Light"/>
                        <a:ea typeface="+mn-ea"/>
                        <a:cs typeface="Source Sans Pro Light"/>
                      </a:endParaRPr>
                    </a:p>
                  </a:txBody>
                  <a:tcPr>
                    <a:solidFill>
                      <a:schemeClr val="accent3">
                        <a:lumMod val="95000"/>
                      </a:schemeClr>
                    </a:solidFill>
                  </a:tcPr>
                </a:tc>
                <a:tc>
                  <a:txBody>
                    <a:bodyPr/>
                    <a:lstStyle/>
                    <a:p>
                      <a:endParaRPr lang="en-GB" sz="1600" b="0" i="0" kern="1200" dirty="0" smtClean="0">
                        <a:solidFill>
                          <a:srgbClr val="271F2E"/>
                        </a:solidFill>
                        <a:latin typeface="Source Sans Pro Light"/>
                        <a:ea typeface="+mn-ea"/>
                        <a:cs typeface="Source Sans Pro Light"/>
                      </a:endParaRPr>
                    </a:p>
                  </a:txBody>
                  <a:tcPr>
                    <a:solidFill>
                      <a:schemeClr val="accent3">
                        <a:lumMod val="95000"/>
                      </a:schemeClr>
                    </a:solidFill>
                  </a:tcPr>
                </a:tc>
              </a:tr>
            </a:tbl>
          </a:graphicData>
        </a:graphic>
      </p:graphicFrame>
    </p:spTree>
    <p:extLst>
      <p:ext uri="{BB962C8B-B14F-4D97-AF65-F5344CB8AC3E}">
        <p14:creationId xmlns:p14="http://schemas.microsoft.com/office/powerpoint/2010/main" val="290311701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If you remember anything of this presentation, it should be these two points</a:t>
            </a:r>
            <a:endParaRPr lang="en-GB" dirty="0"/>
          </a:p>
        </p:txBody>
      </p:sp>
      <p:sp>
        <p:nvSpPr>
          <p:cNvPr id="3" name="Inhaltsplatzhalter 2"/>
          <p:cNvSpPr>
            <a:spLocks noGrp="1"/>
          </p:cNvSpPr>
          <p:nvPr>
            <p:ph idx="1"/>
          </p:nvPr>
        </p:nvSpPr>
        <p:spPr/>
        <p:txBody>
          <a:bodyPr/>
          <a:lstStyle/>
          <a:p>
            <a:pPr marL="0" indent="0">
              <a:buNone/>
            </a:pPr>
            <a:r>
              <a:rPr lang="en-GB" dirty="0" smtClean="0"/>
              <a:t>There are two lines of code that may cost you an awful lot of time when dealing with maps</a:t>
            </a:r>
          </a:p>
          <a:p>
            <a:pPr lvl="1"/>
            <a:r>
              <a:rPr lang="en-GB" dirty="0" smtClean="0"/>
              <a:t>About merging attributes to shapefiles: </a:t>
            </a:r>
            <a:r>
              <a:rPr lang="en-GB" dirty="0" smtClean="0">
                <a:latin typeface="Source Sans Pro Bold" panose="020B0604020202020204" charset="0"/>
                <a:cs typeface="Source Sans Pro Bold" panose="020B0604020202020204" charset="0"/>
              </a:rPr>
              <a:t>Don’t touch the polygons!</a:t>
            </a:r>
          </a:p>
          <a:p>
            <a:pPr lvl="1"/>
            <a:r>
              <a:rPr lang="en-GB" dirty="0" smtClean="0"/>
              <a:t>If you want to plot your map on a base map to enable zoom and interactive features: </a:t>
            </a:r>
            <a:r>
              <a:rPr lang="en-GB" dirty="0">
                <a:latin typeface="Source Sans Pro Bold" panose="020B0604020202020204" charset="0"/>
                <a:cs typeface="Source Sans Pro Bold" panose="020B0604020202020204" charset="0"/>
              </a:rPr>
              <a:t>C</a:t>
            </a:r>
            <a:r>
              <a:rPr lang="en-GB" dirty="0" smtClean="0">
                <a:latin typeface="Source Sans Pro Bold" panose="020B0604020202020204" charset="0"/>
                <a:cs typeface="Source Sans Pro Bold" panose="020B0604020202020204" charset="0"/>
              </a:rPr>
              <a:t>heck the Coordinate Reference Systems (CSR) of the maps!</a:t>
            </a:r>
          </a:p>
          <a:p>
            <a:pPr lvl="1"/>
            <a:endParaRPr lang="en-GB" dirty="0" smtClean="0"/>
          </a:p>
        </p:txBody>
      </p:sp>
      <p:sp>
        <p:nvSpPr>
          <p:cNvPr id="5" name="Textplatzhalter 4"/>
          <p:cNvSpPr>
            <a:spLocks noGrp="1"/>
          </p:cNvSpPr>
          <p:nvPr>
            <p:ph type="body" sz="quarter" idx="14"/>
          </p:nvPr>
        </p:nvSpPr>
        <p:spPr/>
        <p:txBody>
          <a:bodyPr/>
          <a:lstStyle/>
          <a:p>
            <a:r>
              <a:rPr lang="en-GB" b="1" dirty="0" smtClean="0">
                <a:solidFill>
                  <a:schemeClr val="bg1"/>
                </a:solidFill>
              </a:rPr>
              <a:t>Implementation</a:t>
            </a:r>
            <a:endParaRPr lang="en-GB" b="1" dirty="0">
              <a:solidFill>
                <a:schemeClr val="bg1"/>
              </a:solidFill>
            </a:endParaRPr>
          </a:p>
        </p:txBody>
      </p:sp>
      <p:grpSp>
        <p:nvGrpSpPr>
          <p:cNvPr id="6" name="Gruppieren 5"/>
          <p:cNvGrpSpPr/>
          <p:nvPr/>
        </p:nvGrpSpPr>
        <p:grpSpPr>
          <a:xfrm>
            <a:off x="0" y="6598784"/>
            <a:ext cx="9914384" cy="260648"/>
            <a:chOff x="0" y="6598784"/>
            <a:chExt cx="9914384" cy="260648"/>
          </a:xfrm>
        </p:grpSpPr>
        <p:grpSp>
          <p:nvGrpSpPr>
            <p:cNvPr id="7" name="Gruppieren 6"/>
            <p:cNvGrpSpPr/>
            <p:nvPr/>
          </p:nvGrpSpPr>
          <p:grpSpPr>
            <a:xfrm>
              <a:off x="0" y="6598784"/>
              <a:ext cx="9914384" cy="260648"/>
              <a:chOff x="0" y="6598784"/>
              <a:chExt cx="9914384" cy="260648"/>
            </a:xfrm>
          </p:grpSpPr>
          <p:sp>
            <p:nvSpPr>
              <p:cNvPr id="9" name="Rectangle 7"/>
              <p:cNvSpPr/>
              <p:nvPr>
                <p:custDataLst>
                  <p:tags r:id="rId1"/>
                </p:custDataLst>
              </p:nvPr>
            </p:nvSpPr>
            <p:spPr bwMode="auto">
              <a:xfrm>
                <a:off x="0" y="6614991"/>
                <a:ext cx="5601072" cy="243009"/>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r>
                  <a:rPr lang="en-US" sz="1200" dirty="0" smtClean="0">
                    <a:solidFill>
                      <a:schemeClr val="bg1">
                        <a:lumMod val="75000"/>
                      </a:schemeClr>
                    </a:solidFill>
                    <a:latin typeface="Source Sans Pro Light" panose="020B0403030403020204" pitchFamily="34" charset="0"/>
                    <a:cs typeface="Source Sans Pro Light"/>
                  </a:rPr>
                  <a:t>Mapping Customers |       Implementation in R</a:t>
                </a:r>
                <a:endParaRPr lang="en-US" sz="1200" dirty="0">
                  <a:solidFill>
                    <a:schemeClr val="bg1">
                      <a:lumMod val="75000"/>
                    </a:schemeClr>
                  </a:solidFill>
                  <a:latin typeface="Source Sans Pro Light" panose="020B0403030403020204" pitchFamily="34" charset="0"/>
                  <a:cs typeface="Source Sans Pro"/>
                </a:endParaRPr>
              </a:p>
            </p:txBody>
          </p:sp>
          <p:sp>
            <p:nvSpPr>
              <p:cNvPr id="10" name="Rectangle 7"/>
              <p:cNvSpPr/>
              <p:nvPr>
                <p:custDataLst>
                  <p:tags r:id="rId2"/>
                </p:custDataLst>
              </p:nvPr>
            </p:nvSpPr>
            <p:spPr bwMode="auto">
              <a:xfrm>
                <a:off x="5673080" y="6598784"/>
                <a:ext cx="4241304" cy="26064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pPr algn="r"/>
                <a:r>
                  <a:rPr lang="en-US" sz="1200" dirty="0" smtClean="0">
                    <a:solidFill>
                      <a:schemeClr val="bg1">
                        <a:lumMod val="75000"/>
                      </a:schemeClr>
                    </a:solidFill>
                    <a:latin typeface="Source Sans Pro Light" panose="020B0403030403020204" pitchFamily="34" charset="0"/>
                    <a:cs typeface="Source Sans Pro"/>
                    <a:sym typeface="Monotype Sorts"/>
                  </a:rPr>
                  <a:t>Salome </a:t>
                </a:r>
                <a:r>
                  <a:rPr lang="en-US" sz="1200" dirty="0">
                    <a:solidFill>
                      <a:schemeClr val="bg1">
                        <a:lumMod val="75000"/>
                      </a:schemeClr>
                    </a:solidFill>
                    <a:latin typeface="Source Sans Pro Light" panose="020B0403030403020204" pitchFamily="34" charset="0"/>
                    <a:cs typeface="Source Sans Pro"/>
                    <a:sym typeface="Monotype Sorts"/>
                  </a:rPr>
                  <a:t>Lang</a:t>
                </a:r>
              </a:p>
            </p:txBody>
          </p:sp>
        </p:grpSp>
        <p:sp>
          <p:nvSpPr>
            <p:cNvPr id="8" name="Ellipse 7"/>
            <p:cNvSpPr/>
            <p:nvPr/>
          </p:nvSpPr>
          <p:spPr bwMode="auto">
            <a:xfrm>
              <a:off x="1460624" y="6655292"/>
              <a:ext cx="108000" cy="108000"/>
            </a:xfrm>
            <a:prstGeom prst="ellipse">
              <a:avLst/>
            </a:prstGeom>
            <a:solidFill>
              <a:schemeClr val="bg1">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CH" sz="850" b="1" dirty="0" smtClean="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rPr>
                <a:t>3</a:t>
              </a:r>
              <a:endParaRPr kumimoji="0" lang="de-CH" sz="850" b="1" i="0" u="none" strike="noStrike" normalizeH="0" baseline="0"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grpSp>
    </p:spTree>
    <p:extLst>
      <p:ext uri="{BB962C8B-B14F-4D97-AF65-F5344CB8AC3E}">
        <p14:creationId xmlns:p14="http://schemas.microsoft.com/office/powerpoint/2010/main" val="426336669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Don’t </a:t>
            </a:r>
            <a:r>
              <a:rPr lang="en-GB" dirty="0"/>
              <a:t>touch </a:t>
            </a:r>
            <a:r>
              <a:rPr lang="en-GB" dirty="0" smtClean="0"/>
              <a:t>the </a:t>
            </a:r>
            <a:r>
              <a:rPr lang="en-GB" dirty="0"/>
              <a:t>polygons!</a:t>
            </a:r>
          </a:p>
        </p:txBody>
      </p:sp>
      <p:sp>
        <p:nvSpPr>
          <p:cNvPr id="3" name="Inhaltsplatzhalter 2"/>
          <p:cNvSpPr>
            <a:spLocks noGrp="1"/>
          </p:cNvSpPr>
          <p:nvPr>
            <p:ph idx="1"/>
          </p:nvPr>
        </p:nvSpPr>
        <p:spPr/>
        <p:txBody>
          <a:bodyPr/>
          <a:lstStyle/>
          <a:p>
            <a:r>
              <a:rPr lang="en-GB" dirty="0" smtClean="0"/>
              <a:t>Often, you will have the attributes you want to plot (e.g. the customer data) in one data file and the according geographic information (e.g. the ZIP code areas) in another data file, usually a shapefile.</a:t>
            </a:r>
          </a:p>
          <a:p>
            <a:r>
              <a:rPr lang="en-GB" dirty="0" smtClean="0"/>
              <a:t>After you loaded both objects in R you want to merge the data frame of </a:t>
            </a:r>
            <a:r>
              <a:rPr lang="en-GB" dirty="0"/>
              <a:t>the </a:t>
            </a:r>
            <a:r>
              <a:rPr lang="en-GB" dirty="0" smtClean="0"/>
              <a:t>attributes with the data frame of the </a:t>
            </a:r>
            <a:r>
              <a:rPr lang="en-GB" dirty="0" err="1" smtClean="0"/>
              <a:t>SpatialPolygonsDataFrame</a:t>
            </a:r>
            <a:r>
              <a:rPr lang="en-GB" dirty="0" smtClean="0"/>
              <a:t>.</a:t>
            </a:r>
            <a:endParaRPr lang="en-GB" dirty="0"/>
          </a:p>
          <a:p>
            <a:r>
              <a:rPr lang="en-GB" dirty="0" smtClean="0"/>
              <a:t>The base function “merge” will do the job, but: </a:t>
            </a:r>
            <a:r>
              <a:rPr lang="en-GB" dirty="0" smtClean="0">
                <a:latin typeface="Source Sans Pro Bold" panose="020B0604020202020204" charset="0"/>
                <a:cs typeface="Source Sans Pro Bold" panose="020B0604020202020204" charset="0"/>
              </a:rPr>
              <a:t>don’t forget to add the option               “</a:t>
            </a:r>
            <a:r>
              <a:rPr lang="en-GB" dirty="0" err="1" smtClean="0">
                <a:latin typeface="Source Sans Pro Bold" panose="020B0604020202020204" charset="0"/>
                <a:cs typeface="Source Sans Pro Bold" panose="020B0604020202020204" charset="0"/>
              </a:rPr>
              <a:t>all.x</a:t>
            </a:r>
            <a:r>
              <a:rPr lang="en-GB" dirty="0" smtClean="0">
                <a:latin typeface="Source Sans Pro Bold" panose="020B0604020202020204" charset="0"/>
                <a:cs typeface="Source Sans Pro Bold" panose="020B0604020202020204" charset="0"/>
              </a:rPr>
              <a:t> = TRUE” </a:t>
            </a:r>
            <a:r>
              <a:rPr lang="en-GB" dirty="0" smtClean="0"/>
              <a:t>in order not to change the number of observations of the </a:t>
            </a:r>
            <a:r>
              <a:rPr lang="en-GB" dirty="0" err="1" smtClean="0"/>
              <a:t>SpatialPolygonsDataFrame</a:t>
            </a:r>
            <a:r>
              <a:rPr lang="en-GB" dirty="0" smtClean="0"/>
              <a:t>.</a:t>
            </a:r>
          </a:p>
        </p:txBody>
      </p:sp>
      <p:sp>
        <p:nvSpPr>
          <p:cNvPr id="5" name="Textplatzhalter 4"/>
          <p:cNvSpPr>
            <a:spLocks noGrp="1"/>
          </p:cNvSpPr>
          <p:nvPr>
            <p:ph type="body" sz="quarter" idx="14"/>
          </p:nvPr>
        </p:nvSpPr>
        <p:spPr/>
        <p:txBody>
          <a:bodyPr/>
          <a:lstStyle/>
          <a:p>
            <a:r>
              <a:rPr lang="en-GB" b="1" dirty="0" smtClean="0">
                <a:solidFill>
                  <a:schemeClr val="bg1"/>
                </a:solidFill>
              </a:rPr>
              <a:t>Important I</a:t>
            </a:r>
            <a:endParaRPr lang="en-GB" b="1" dirty="0">
              <a:solidFill>
                <a:schemeClr val="bg1"/>
              </a:solidFill>
            </a:endParaRPr>
          </a:p>
        </p:txBody>
      </p:sp>
      <p:grpSp>
        <p:nvGrpSpPr>
          <p:cNvPr id="6" name="Gruppieren 5"/>
          <p:cNvGrpSpPr/>
          <p:nvPr/>
        </p:nvGrpSpPr>
        <p:grpSpPr>
          <a:xfrm>
            <a:off x="0" y="6598784"/>
            <a:ext cx="9914384" cy="260648"/>
            <a:chOff x="0" y="6598784"/>
            <a:chExt cx="9914384" cy="260648"/>
          </a:xfrm>
        </p:grpSpPr>
        <p:grpSp>
          <p:nvGrpSpPr>
            <p:cNvPr id="7" name="Gruppieren 6"/>
            <p:cNvGrpSpPr/>
            <p:nvPr/>
          </p:nvGrpSpPr>
          <p:grpSpPr>
            <a:xfrm>
              <a:off x="0" y="6598784"/>
              <a:ext cx="9914384" cy="260648"/>
              <a:chOff x="0" y="6598784"/>
              <a:chExt cx="9914384" cy="260648"/>
            </a:xfrm>
          </p:grpSpPr>
          <p:sp>
            <p:nvSpPr>
              <p:cNvPr id="9" name="Rectangle 7"/>
              <p:cNvSpPr/>
              <p:nvPr>
                <p:custDataLst>
                  <p:tags r:id="rId1"/>
                </p:custDataLst>
              </p:nvPr>
            </p:nvSpPr>
            <p:spPr bwMode="auto">
              <a:xfrm>
                <a:off x="0" y="6614991"/>
                <a:ext cx="5601072" cy="243009"/>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r>
                  <a:rPr lang="en-US" sz="1200" dirty="0" smtClean="0">
                    <a:solidFill>
                      <a:schemeClr val="bg1">
                        <a:lumMod val="75000"/>
                      </a:schemeClr>
                    </a:solidFill>
                    <a:latin typeface="Source Sans Pro Light" panose="020B0403030403020204" pitchFamily="34" charset="0"/>
                    <a:cs typeface="Source Sans Pro Light"/>
                  </a:rPr>
                  <a:t>Mapping Customers |       Implementation in R</a:t>
                </a:r>
                <a:endParaRPr lang="en-US" sz="1200" dirty="0">
                  <a:solidFill>
                    <a:schemeClr val="bg1">
                      <a:lumMod val="75000"/>
                    </a:schemeClr>
                  </a:solidFill>
                  <a:latin typeface="Source Sans Pro Light" panose="020B0403030403020204" pitchFamily="34" charset="0"/>
                  <a:cs typeface="Source Sans Pro"/>
                </a:endParaRPr>
              </a:p>
            </p:txBody>
          </p:sp>
          <p:sp>
            <p:nvSpPr>
              <p:cNvPr id="10" name="Rectangle 7"/>
              <p:cNvSpPr/>
              <p:nvPr>
                <p:custDataLst>
                  <p:tags r:id="rId2"/>
                </p:custDataLst>
              </p:nvPr>
            </p:nvSpPr>
            <p:spPr bwMode="auto">
              <a:xfrm>
                <a:off x="5673080" y="6598784"/>
                <a:ext cx="4241304" cy="26064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pPr algn="r"/>
                <a:r>
                  <a:rPr lang="en-US" sz="1200" dirty="0" smtClean="0">
                    <a:solidFill>
                      <a:schemeClr val="bg1">
                        <a:lumMod val="75000"/>
                      </a:schemeClr>
                    </a:solidFill>
                    <a:latin typeface="Source Sans Pro Light" panose="020B0403030403020204" pitchFamily="34" charset="0"/>
                    <a:cs typeface="Source Sans Pro"/>
                    <a:sym typeface="Monotype Sorts"/>
                  </a:rPr>
                  <a:t>Salome </a:t>
                </a:r>
                <a:r>
                  <a:rPr lang="en-US" sz="1200" dirty="0">
                    <a:solidFill>
                      <a:schemeClr val="bg1">
                        <a:lumMod val="75000"/>
                      </a:schemeClr>
                    </a:solidFill>
                    <a:latin typeface="Source Sans Pro Light" panose="020B0403030403020204" pitchFamily="34" charset="0"/>
                    <a:cs typeface="Source Sans Pro"/>
                    <a:sym typeface="Monotype Sorts"/>
                  </a:rPr>
                  <a:t>Lang</a:t>
                </a:r>
              </a:p>
            </p:txBody>
          </p:sp>
        </p:grpSp>
        <p:sp>
          <p:nvSpPr>
            <p:cNvPr id="8" name="Ellipse 7"/>
            <p:cNvSpPr/>
            <p:nvPr/>
          </p:nvSpPr>
          <p:spPr bwMode="auto">
            <a:xfrm>
              <a:off x="1460624" y="6655292"/>
              <a:ext cx="108000" cy="108000"/>
            </a:xfrm>
            <a:prstGeom prst="ellipse">
              <a:avLst/>
            </a:prstGeom>
            <a:solidFill>
              <a:schemeClr val="bg1">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CH" sz="850" b="1" dirty="0" smtClean="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rPr>
                <a:t>3</a:t>
              </a:r>
              <a:endParaRPr kumimoji="0" lang="de-CH" sz="850" b="1" i="0" u="none" strike="noStrike" normalizeH="0" baseline="0"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grpSp>
    </p:spTree>
    <p:extLst>
      <p:ext uri="{BB962C8B-B14F-4D97-AF65-F5344CB8AC3E}">
        <p14:creationId xmlns:p14="http://schemas.microsoft.com/office/powerpoint/2010/main" val="20173964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Don’t </a:t>
            </a:r>
            <a:r>
              <a:rPr lang="en-GB" dirty="0"/>
              <a:t>touch </a:t>
            </a:r>
            <a:r>
              <a:rPr lang="en-GB" dirty="0" smtClean="0"/>
              <a:t>the </a:t>
            </a:r>
            <a:r>
              <a:rPr lang="en-GB" dirty="0"/>
              <a:t>polygons!</a:t>
            </a:r>
          </a:p>
        </p:txBody>
      </p:sp>
      <p:sp>
        <p:nvSpPr>
          <p:cNvPr id="3" name="Inhaltsplatzhalter 2"/>
          <p:cNvSpPr>
            <a:spLocks noGrp="1"/>
          </p:cNvSpPr>
          <p:nvPr>
            <p:ph idx="1"/>
          </p:nvPr>
        </p:nvSpPr>
        <p:spPr/>
        <p:txBody>
          <a:bodyPr/>
          <a:lstStyle/>
          <a:p>
            <a:endParaRPr lang="en-GB" dirty="0" smtClean="0"/>
          </a:p>
          <a:p>
            <a:endParaRPr lang="en-GB" dirty="0" smtClean="0"/>
          </a:p>
          <a:p>
            <a:endParaRPr lang="en-GB" dirty="0"/>
          </a:p>
          <a:p>
            <a:endParaRPr lang="en-GB" dirty="0" smtClean="0"/>
          </a:p>
          <a:p>
            <a:pPr marL="0" indent="0">
              <a:buNone/>
            </a:pPr>
            <a:r>
              <a:rPr lang="en-GB" dirty="0" smtClean="0"/>
              <a:t>Otherwise</a:t>
            </a:r>
            <a:r>
              <a:rPr lang="en-GB" dirty="0"/>
              <a:t>, the number of observations in your data frame will </a:t>
            </a:r>
            <a:r>
              <a:rPr lang="en-GB" dirty="0" smtClean="0"/>
              <a:t>differ </a:t>
            </a:r>
            <a:r>
              <a:rPr lang="en-GB" dirty="0"/>
              <a:t>from the number of polygons, which will lead to all sorts of problems, e.g</a:t>
            </a:r>
            <a:r>
              <a:rPr lang="en-GB" dirty="0" smtClean="0"/>
              <a:t>.</a:t>
            </a:r>
          </a:p>
          <a:p>
            <a:pPr lvl="1"/>
            <a:r>
              <a:rPr lang="en-GB" dirty="0" smtClean="0"/>
              <a:t>it </a:t>
            </a:r>
            <a:r>
              <a:rPr lang="en-GB" dirty="0"/>
              <a:t>is not possible to save your new </a:t>
            </a:r>
            <a:r>
              <a:rPr lang="en-GB" dirty="0" err="1" smtClean="0"/>
              <a:t>SpatialPolygonsDataFrame</a:t>
            </a:r>
            <a:endParaRPr lang="en-GB" dirty="0" smtClean="0"/>
          </a:p>
          <a:p>
            <a:pPr lvl="1"/>
            <a:r>
              <a:rPr lang="en-GB" dirty="0" smtClean="0"/>
              <a:t>depending </a:t>
            </a:r>
            <a:r>
              <a:rPr lang="en-GB" dirty="0"/>
              <a:t>on the package, the polygons are not plotted at all, </a:t>
            </a:r>
            <a:r>
              <a:rPr lang="en-GB" dirty="0" err="1"/>
              <a:t>etc</a:t>
            </a:r>
            <a:r>
              <a:rPr lang="en-GB" dirty="0"/>
              <a:t>.,etc.</a:t>
            </a:r>
          </a:p>
        </p:txBody>
      </p:sp>
      <p:sp>
        <p:nvSpPr>
          <p:cNvPr id="5" name="Textplatzhalter 4"/>
          <p:cNvSpPr>
            <a:spLocks noGrp="1"/>
          </p:cNvSpPr>
          <p:nvPr>
            <p:ph type="body" sz="quarter" idx="12"/>
          </p:nvPr>
        </p:nvSpPr>
        <p:spPr/>
        <p:txBody>
          <a:bodyPr/>
          <a:lstStyle/>
          <a:p>
            <a:r>
              <a:rPr lang="en-GB" b="1" dirty="0" smtClean="0">
                <a:solidFill>
                  <a:schemeClr val="bg1"/>
                </a:solidFill>
              </a:rPr>
              <a:t>Important I</a:t>
            </a:r>
            <a:endParaRPr lang="en-GB" b="1" dirty="0">
              <a:solidFill>
                <a:schemeClr val="bg1"/>
              </a:solidFill>
            </a:endParaRPr>
          </a:p>
        </p:txBody>
      </p:sp>
      <p:sp>
        <p:nvSpPr>
          <p:cNvPr id="16" name="Textplatzhalter 15"/>
          <p:cNvSpPr>
            <a:spLocks noGrp="1"/>
          </p:cNvSpPr>
          <p:nvPr>
            <p:ph type="body" sz="quarter" idx="14"/>
          </p:nvPr>
        </p:nvSpPr>
        <p:spPr/>
        <p:txBody>
          <a:bodyPr/>
          <a:lstStyle/>
          <a:p>
            <a:r>
              <a:rPr lang="en-GB" b="1" dirty="0" smtClean="0">
                <a:solidFill>
                  <a:schemeClr val="bg1"/>
                </a:solidFill>
              </a:rPr>
              <a:t>Important I</a:t>
            </a:r>
            <a:endParaRPr lang="en-GB" b="1" dirty="0">
              <a:solidFill>
                <a:schemeClr val="bg1"/>
              </a:solidFill>
            </a:endParaRPr>
          </a:p>
        </p:txBody>
      </p:sp>
      <p:grpSp>
        <p:nvGrpSpPr>
          <p:cNvPr id="6" name="Gruppieren 5"/>
          <p:cNvGrpSpPr/>
          <p:nvPr/>
        </p:nvGrpSpPr>
        <p:grpSpPr>
          <a:xfrm>
            <a:off x="0" y="6598784"/>
            <a:ext cx="9914384" cy="260648"/>
            <a:chOff x="0" y="6598784"/>
            <a:chExt cx="9914384" cy="260648"/>
          </a:xfrm>
        </p:grpSpPr>
        <p:grpSp>
          <p:nvGrpSpPr>
            <p:cNvPr id="7" name="Gruppieren 6"/>
            <p:cNvGrpSpPr/>
            <p:nvPr/>
          </p:nvGrpSpPr>
          <p:grpSpPr>
            <a:xfrm>
              <a:off x="0" y="6598784"/>
              <a:ext cx="9914384" cy="260648"/>
              <a:chOff x="0" y="6598784"/>
              <a:chExt cx="9914384" cy="260648"/>
            </a:xfrm>
          </p:grpSpPr>
          <p:sp>
            <p:nvSpPr>
              <p:cNvPr id="9" name="Rectangle 7"/>
              <p:cNvSpPr/>
              <p:nvPr>
                <p:custDataLst>
                  <p:tags r:id="rId5"/>
                </p:custDataLst>
              </p:nvPr>
            </p:nvSpPr>
            <p:spPr bwMode="auto">
              <a:xfrm>
                <a:off x="0" y="6614991"/>
                <a:ext cx="5601072" cy="243009"/>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r>
                  <a:rPr lang="en-US" sz="1200" dirty="0" smtClean="0">
                    <a:solidFill>
                      <a:schemeClr val="bg1">
                        <a:lumMod val="75000"/>
                      </a:schemeClr>
                    </a:solidFill>
                    <a:latin typeface="Source Sans Pro Light" panose="020B0403030403020204" pitchFamily="34" charset="0"/>
                    <a:cs typeface="Source Sans Pro Light"/>
                  </a:rPr>
                  <a:t>Mapping Customers |       Implementation in R</a:t>
                </a:r>
                <a:endParaRPr lang="en-US" sz="1200" dirty="0">
                  <a:solidFill>
                    <a:schemeClr val="bg1">
                      <a:lumMod val="75000"/>
                    </a:schemeClr>
                  </a:solidFill>
                  <a:latin typeface="Source Sans Pro Light" panose="020B0403030403020204" pitchFamily="34" charset="0"/>
                  <a:cs typeface="Source Sans Pro"/>
                </a:endParaRPr>
              </a:p>
            </p:txBody>
          </p:sp>
          <p:sp>
            <p:nvSpPr>
              <p:cNvPr id="10" name="Rectangle 7"/>
              <p:cNvSpPr/>
              <p:nvPr>
                <p:custDataLst>
                  <p:tags r:id="rId6"/>
                </p:custDataLst>
              </p:nvPr>
            </p:nvSpPr>
            <p:spPr bwMode="auto">
              <a:xfrm>
                <a:off x="5673080" y="6598784"/>
                <a:ext cx="4241304" cy="26064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pPr algn="r"/>
                <a:r>
                  <a:rPr lang="en-US" sz="1200" dirty="0" smtClean="0">
                    <a:solidFill>
                      <a:schemeClr val="bg1">
                        <a:lumMod val="75000"/>
                      </a:schemeClr>
                    </a:solidFill>
                    <a:latin typeface="Source Sans Pro Light" panose="020B0403030403020204" pitchFamily="34" charset="0"/>
                    <a:cs typeface="Source Sans Pro"/>
                    <a:sym typeface="Monotype Sorts"/>
                  </a:rPr>
                  <a:t>Salome </a:t>
                </a:r>
                <a:r>
                  <a:rPr lang="en-US" sz="1200" dirty="0">
                    <a:solidFill>
                      <a:schemeClr val="bg1">
                        <a:lumMod val="75000"/>
                      </a:schemeClr>
                    </a:solidFill>
                    <a:latin typeface="Source Sans Pro Light" panose="020B0403030403020204" pitchFamily="34" charset="0"/>
                    <a:cs typeface="Source Sans Pro"/>
                    <a:sym typeface="Monotype Sorts"/>
                  </a:rPr>
                  <a:t>Lang</a:t>
                </a:r>
              </a:p>
            </p:txBody>
          </p:sp>
        </p:grpSp>
        <p:sp>
          <p:nvSpPr>
            <p:cNvPr id="8" name="Ellipse 7"/>
            <p:cNvSpPr/>
            <p:nvPr/>
          </p:nvSpPr>
          <p:spPr bwMode="auto">
            <a:xfrm>
              <a:off x="1460624" y="6655292"/>
              <a:ext cx="108000" cy="108000"/>
            </a:xfrm>
            <a:prstGeom prst="ellipse">
              <a:avLst/>
            </a:prstGeom>
            <a:solidFill>
              <a:schemeClr val="bg1">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CH" sz="850" b="1" dirty="0" smtClean="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rPr>
                <a:t>3</a:t>
              </a:r>
              <a:endParaRPr kumimoji="0" lang="de-CH" sz="850" b="1" i="0" u="none" strike="noStrike" normalizeH="0" baseline="0"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grpSp>
      <p:graphicFrame>
        <p:nvGraphicFramePr>
          <p:cNvPr id="11" name="Table 12"/>
          <p:cNvGraphicFramePr>
            <a:graphicFrameLocks noGrp="1"/>
          </p:cNvGraphicFramePr>
          <p:nvPr>
            <p:extLst>
              <p:ext uri="{D42A27DB-BD31-4B8C-83A1-F6EECF244321}">
                <p14:modId xmlns:p14="http://schemas.microsoft.com/office/powerpoint/2010/main" val="3091467766"/>
              </p:ext>
            </p:extLst>
          </p:nvPr>
        </p:nvGraphicFramePr>
        <p:xfrm>
          <a:off x="1028564" y="1556793"/>
          <a:ext cx="8245610" cy="164592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52028"/>
                <a:gridCol w="6048862"/>
                <a:gridCol w="1944720"/>
              </a:tblGrid>
              <a:tr h="235237">
                <a:tc>
                  <a:txBody>
                    <a:bodyPr/>
                    <a:lstStyle/>
                    <a:p>
                      <a:pPr marL="0" algn="ctr" defTabSz="336774" rtl="0" eaLnBrk="1" latinLnBrk="0" hangingPunct="1"/>
                      <a:endParaRPr lang="de-CH" sz="1200" b="0" kern="1200" dirty="0" smtClean="0">
                        <a:solidFill>
                          <a:schemeClr val="lt1"/>
                        </a:solidFill>
                        <a:latin typeface="Source Sans Pro Light"/>
                        <a:ea typeface="+mn-ea"/>
                        <a:cs typeface="+mn-cs"/>
                      </a:endParaRPr>
                    </a:p>
                  </a:txBody>
                  <a:tcPr marL="99060" marR="9906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a:r>
                        <a:rPr lang="de-CH" sz="1200" b="1" i="0" dirty="0" err="1" smtClean="0">
                          <a:solidFill>
                            <a:srgbClr val="00B1DC"/>
                          </a:solidFill>
                          <a:latin typeface="Source Sans Pro Light"/>
                        </a:rPr>
                        <a:t>s_merge_cust_pop_shape.R</a:t>
                      </a:r>
                      <a:endParaRPr lang="de-CH" sz="1200" b="0" dirty="0" smtClean="0">
                        <a:latin typeface="Source Sans Pro Light"/>
                      </a:endParaRPr>
                    </a:p>
                  </a:txBody>
                  <a:tcPr marL="99060" marR="990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de-CH" sz="1200" dirty="0" smtClean="0">
                          <a:latin typeface="Source Sans Pro Light"/>
                        </a:rPr>
                        <a:t>R Code</a:t>
                      </a:r>
                      <a:endParaRPr lang="en-US" sz="1200" dirty="0">
                        <a:latin typeface="Source Sans Pro Light"/>
                      </a:endParaRPr>
                    </a:p>
                  </a:txBody>
                  <a:tcPr marL="99060" marR="9906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tr>
              <a:tr h="628859">
                <a:tc>
                  <a:txBody>
                    <a:bodyPr/>
                    <a:lstStyle/>
                    <a:p>
                      <a:pPr marL="0" marR="0" indent="0" algn="ctr" defTabSz="336736" rtl="0" eaLnBrk="1" fontAlgn="auto" latinLnBrk="0" hangingPunct="1">
                        <a:lnSpc>
                          <a:spcPct val="100000"/>
                        </a:lnSpc>
                        <a:spcBef>
                          <a:spcPts val="0"/>
                        </a:spcBef>
                        <a:spcAft>
                          <a:spcPts val="0"/>
                        </a:spcAft>
                        <a:buClrTx/>
                        <a:buSzTx/>
                        <a:buFontTx/>
                        <a:buNone/>
                        <a:tabLst/>
                        <a:defRPr/>
                      </a:pPr>
                      <a:r>
                        <a:rPr lang="en-US" sz="1200" b="1" i="0" kern="1200" noProof="0" dirty="0" smtClean="0">
                          <a:solidFill>
                            <a:srgbClr val="00B1DC"/>
                          </a:solidFill>
                          <a:latin typeface="Source Sans Pro Light"/>
                          <a:ea typeface="+mn-ea"/>
                          <a:cs typeface="+mn-cs"/>
                          <a:sym typeface="Wingdings 3"/>
                        </a:rPr>
                        <a:t></a:t>
                      </a:r>
                      <a:endParaRPr lang="de-CH" sz="1200" dirty="0" smtClean="0">
                        <a:solidFill>
                          <a:srgbClr val="00B0F0"/>
                        </a:solidFill>
                        <a:latin typeface="Courier New" pitchFamily="49" charset="0"/>
                        <a:cs typeface="Courier New" pitchFamily="49" charset="0"/>
                        <a:sym typeface="Monotype Sorts"/>
                      </a:endParaRPr>
                    </a:p>
                  </a:txBody>
                  <a:tcPr marL="99060" marR="9906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fontAlgn="t"/>
                      <a:r>
                        <a:rPr lang="en-GB" sz="1200" b="1" dirty="0" err="1" smtClean="0">
                          <a:solidFill>
                            <a:schemeClr val="tx1"/>
                          </a:solidFill>
                          <a:latin typeface="Courier"/>
                          <a:cs typeface="Courier"/>
                        </a:rPr>
                        <a:t>ch@data</a:t>
                      </a:r>
                      <a:r>
                        <a:rPr lang="en-GB" sz="1200" b="1" dirty="0" smtClean="0">
                          <a:solidFill>
                            <a:schemeClr val="tx1"/>
                          </a:solidFill>
                          <a:latin typeface="Courier"/>
                          <a:cs typeface="Courier"/>
                        </a:rPr>
                        <a:t> &lt;- merge(</a:t>
                      </a:r>
                      <a:r>
                        <a:rPr lang="en-GB" sz="1200" b="1" dirty="0" err="1" smtClean="0">
                          <a:solidFill>
                            <a:schemeClr val="tx1"/>
                          </a:solidFill>
                          <a:latin typeface="Courier"/>
                          <a:cs typeface="Courier"/>
                        </a:rPr>
                        <a:t>ch@data</a:t>
                      </a:r>
                      <a:r>
                        <a:rPr lang="en-GB" sz="1200" b="1" dirty="0" smtClean="0">
                          <a:solidFill>
                            <a:schemeClr val="tx1"/>
                          </a:solidFill>
                          <a:latin typeface="Courier"/>
                          <a:cs typeface="Courier"/>
                        </a:rPr>
                        <a:t>, </a:t>
                      </a:r>
                      <a:r>
                        <a:rPr lang="en-GB" sz="1200" b="1" dirty="0" err="1" smtClean="0">
                          <a:solidFill>
                            <a:schemeClr val="tx1"/>
                          </a:solidFill>
                          <a:latin typeface="Courier"/>
                          <a:cs typeface="Courier"/>
                        </a:rPr>
                        <a:t>cust.stat</a:t>
                      </a:r>
                      <a:r>
                        <a:rPr lang="en-GB" sz="1200" b="1" dirty="0" smtClean="0">
                          <a:solidFill>
                            <a:schemeClr val="tx1"/>
                          </a:solidFill>
                          <a:latin typeface="Courier"/>
                          <a:cs typeface="Courier"/>
                        </a:rPr>
                        <a:t>, by= "PLZ", </a:t>
                      </a:r>
                      <a:r>
                        <a:rPr lang="en-GB" sz="1200" b="1" dirty="0" err="1" smtClean="0">
                          <a:solidFill>
                            <a:schemeClr val="tx1"/>
                          </a:solidFill>
                          <a:latin typeface="Courier"/>
                          <a:cs typeface="Courier"/>
                        </a:rPr>
                        <a:t>all.x</a:t>
                      </a:r>
                      <a:r>
                        <a:rPr lang="en-GB" sz="1200" b="1" dirty="0" smtClean="0">
                          <a:solidFill>
                            <a:schemeClr val="tx1"/>
                          </a:solidFill>
                          <a:latin typeface="Courier"/>
                          <a:cs typeface="Courier"/>
                        </a:rPr>
                        <a:t>=T)</a:t>
                      </a:r>
                    </a:p>
                    <a:p>
                      <a:pPr fontAlgn="t"/>
                      <a:endParaRPr lang="en-GB" sz="1200" b="1" dirty="0" smtClean="0">
                        <a:solidFill>
                          <a:schemeClr val="tx1"/>
                        </a:solidFill>
                        <a:latin typeface="Courier"/>
                        <a:cs typeface="Courier"/>
                      </a:endParaRPr>
                    </a:p>
                    <a:p>
                      <a:pPr fontAlgn="t"/>
                      <a:endParaRPr lang="en-GB" sz="1200" b="1" dirty="0" smtClean="0">
                        <a:solidFill>
                          <a:schemeClr val="tx1"/>
                        </a:solidFill>
                        <a:latin typeface="Courier"/>
                        <a:cs typeface="Courier"/>
                      </a:endParaRPr>
                    </a:p>
                    <a:p>
                      <a:pPr fontAlgn="t"/>
                      <a:endParaRPr lang="en-GB" sz="1200" b="1" dirty="0" smtClean="0">
                        <a:solidFill>
                          <a:schemeClr val="tx1"/>
                        </a:solidFill>
                        <a:latin typeface="Courier"/>
                        <a:cs typeface="Courier"/>
                      </a:endParaRPr>
                    </a:p>
                    <a:p>
                      <a:pPr fontAlgn="t"/>
                      <a:endParaRPr lang="en-GB" sz="1200" b="1" dirty="0" smtClean="0">
                        <a:solidFill>
                          <a:schemeClr val="tx1"/>
                        </a:solidFill>
                        <a:latin typeface="Courier"/>
                        <a:cs typeface="Courier"/>
                      </a:endParaRPr>
                    </a:p>
                    <a:p>
                      <a:pPr fontAlgn="t"/>
                      <a:endParaRPr lang="en-GB" sz="1200" b="1" dirty="0" smtClean="0">
                        <a:solidFill>
                          <a:schemeClr val="tx1"/>
                        </a:solidFill>
                        <a:latin typeface="Courier"/>
                        <a:cs typeface="Courier"/>
                      </a:endParaRPr>
                    </a:p>
                    <a:p>
                      <a:pPr fontAlgn="t"/>
                      <a:endParaRPr lang="en-GB" sz="1200" b="1" dirty="0" smtClean="0">
                        <a:solidFill>
                          <a:schemeClr val="tx1"/>
                        </a:solidFill>
                        <a:latin typeface="Courier"/>
                        <a:cs typeface="Courier"/>
                      </a:endParaRPr>
                    </a:p>
                  </a:txBody>
                  <a:tcPr marL="99060" marR="990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20000"/>
                        <a:lumOff val="80000"/>
                      </a:schemeClr>
                    </a:solidFill>
                  </a:tcPr>
                </a:tc>
                <a:tc hMerge="1">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r>
            </a:tbl>
          </a:graphicData>
        </a:graphic>
      </p:graphicFrame>
      <p:sp>
        <p:nvSpPr>
          <p:cNvPr id="12" name="Rounded Rectangular Callout 7"/>
          <p:cNvSpPr/>
          <p:nvPr>
            <p:custDataLst>
              <p:tags r:id="rId1"/>
            </p:custDataLst>
          </p:nvPr>
        </p:nvSpPr>
        <p:spPr bwMode="auto">
          <a:xfrm>
            <a:off x="3440832" y="938978"/>
            <a:ext cx="1570782" cy="617815"/>
          </a:xfrm>
          <a:prstGeom prst="wedgeRoundRectCallout">
            <a:avLst>
              <a:gd name="adj1" fmla="val -15420"/>
              <a:gd name="adj2" fmla="val 93212"/>
              <a:gd name="adj3" fmla="val 16667"/>
            </a:avLst>
          </a:prstGeom>
          <a:solidFill>
            <a:srgbClr val="FFC000"/>
          </a:solidFill>
          <a:ln w="9525" cap="flat" cmpd="sng" algn="ctr">
            <a:noFill/>
            <a:prstDash val="solid"/>
            <a:round/>
            <a:headEnd type="none" w="med" len="med"/>
            <a:tailEnd type="none" w="med" len="med"/>
          </a:ln>
          <a:effectLst/>
          <a:extLst/>
        </p:spPr>
        <p:txBody>
          <a:bodyPr vert="horz" wrap="square" lIns="91429" tIns="45715" rIns="91429" bIns="45715" numCol="1" rtlCol="0" anchor="ctr" anchorCtr="0" compatLnSpc="1">
            <a:prstTxWarp prst="textNoShape">
              <a:avLst/>
            </a:prstTxWarp>
          </a:bodyPr>
          <a:lstStyle/>
          <a:p>
            <a:pPr defTabSz="914296"/>
            <a:r>
              <a:rPr lang="en-US" sz="1200" dirty="0" smtClean="0">
                <a:latin typeface="Source Sans Pro Light"/>
                <a:cs typeface="Source Sans Pro Light"/>
              </a:rPr>
              <a:t>This is the customer data with population statistics</a:t>
            </a:r>
          </a:p>
        </p:txBody>
      </p:sp>
      <p:sp>
        <p:nvSpPr>
          <p:cNvPr id="13" name="Rounded Rectangular Callout 7"/>
          <p:cNvSpPr/>
          <p:nvPr>
            <p:custDataLst>
              <p:tags r:id="rId2"/>
            </p:custDataLst>
          </p:nvPr>
        </p:nvSpPr>
        <p:spPr bwMode="auto">
          <a:xfrm>
            <a:off x="56456" y="1067718"/>
            <a:ext cx="2173635" cy="561445"/>
          </a:xfrm>
          <a:prstGeom prst="wedgeRoundRectCallout">
            <a:avLst>
              <a:gd name="adj1" fmla="val 32476"/>
              <a:gd name="adj2" fmla="val 82564"/>
              <a:gd name="adj3" fmla="val 16667"/>
            </a:avLst>
          </a:prstGeom>
          <a:solidFill>
            <a:srgbClr val="FFC000"/>
          </a:solidFill>
          <a:ln w="9525" cap="flat" cmpd="sng" algn="ctr">
            <a:noFill/>
            <a:prstDash val="solid"/>
            <a:round/>
            <a:headEnd type="none" w="med" len="med"/>
            <a:tailEnd type="none" w="med" len="med"/>
          </a:ln>
          <a:effectLst/>
          <a:extLst/>
        </p:spPr>
        <p:txBody>
          <a:bodyPr vert="horz" wrap="square" lIns="91429" tIns="45715" rIns="91429" bIns="45715" numCol="1" rtlCol="0" anchor="ctr" anchorCtr="0" compatLnSpc="1">
            <a:prstTxWarp prst="textNoShape">
              <a:avLst/>
            </a:prstTxWarp>
          </a:bodyPr>
          <a:lstStyle/>
          <a:p>
            <a:pPr defTabSz="914296"/>
            <a:r>
              <a:rPr lang="en-US" sz="1200" dirty="0" smtClean="0">
                <a:latin typeface="Source Sans Pro Light"/>
                <a:cs typeface="Source Sans Pro Light"/>
              </a:rPr>
              <a:t>Overwrite the data frame of the </a:t>
            </a:r>
            <a:r>
              <a:rPr lang="en-US" sz="1200" dirty="0" err="1" smtClean="0">
                <a:latin typeface="Source Sans Pro Light"/>
                <a:cs typeface="Source Sans Pro Light"/>
              </a:rPr>
              <a:t>SpatialPolygonsDataFrame</a:t>
            </a:r>
            <a:r>
              <a:rPr lang="en-US" sz="1200" dirty="0" smtClean="0">
                <a:latin typeface="Source Sans Pro Light"/>
                <a:cs typeface="Source Sans Pro Light"/>
              </a:rPr>
              <a:t> </a:t>
            </a:r>
          </a:p>
        </p:txBody>
      </p:sp>
      <p:sp>
        <p:nvSpPr>
          <p:cNvPr id="14" name="Rounded Rectangular Callout 7"/>
          <p:cNvSpPr/>
          <p:nvPr>
            <p:custDataLst>
              <p:tags r:id="rId3"/>
            </p:custDataLst>
          </p:nvPr>
        </p:nvSpPr>
        <p:spPr bwMode="auto">
          <a:xfrm>
            <a:off x="5110410" y="905538"/>
            <a:ext cx="1570782" cy="522138"/>
          </a:xfrm>
          <a:prstGeom prst="wedgeRoundRectCallout">
            <a:avLst>
              <a:gd name="adj1" fmla="val -49910"/>
              <a:gd name="adj2" fmla="val 136315"/>
              <a:gd name="adj3" fmla="val 16667"/>
            </a:avLst>
          </a:prstGeom>
          <a:solidFill>
            <a:srgbClr val="FFC000"/>
          </a:solidFill>
          <a:ln w="9525" cap="flat" cmpd="sng" algn="ctr">
            <a:noFill/>
            <a:prstDash val="solid"/>
            <a:round/>
            <a:headEnd type="none" w="med" len="med"/>
            <a:tailEnd type="none" w="med" len="med"/>
          </a:ln>
          <a:effectLst/>
          <a:extLst/>
        </p:spPr>
        <p:txBody>
          <a:bodyPr vert="horz" wrap="square" lIns="91429" tIns="45715" rIns="91429" bIns="45715" numCol="1" rtlCol="0" anchor="ctr" anchorCtr="0" compatLnSpc="1">
            <a:prstTxWarp prst="textNoShape">
              <a:avLst/>
            </a:prstTxWarp>
          </a:bodyPr>
          <a:lstStyle/>
          <a:p>
            <a:pPr defTabSz="914296"/>
            <a:r>
              <a:rPr lang="en-US" sz="1200" dirty="0" smtClean="0">
                <a:latin typeface="Source Sans Pro Light"/>
                <a:cs typeface="Source Sans Pro Light"/>
              </a:rPr>
              <a:t>Merge by geographic layer, here ZIP codes</a:t>
            </a:r>
          </a:p>
        </p:txBody>
      </p:sp>
      <p:sp>
        <p:nvSpPr>
          <p:cNvPr id="15" name="Rounded Rectangular Callout 7"/>
          <p:cNvSpPr/>
          <p:nvPr>
            <p:custDataLst>
              <p:tags r:id="rId4"/>
            </p:custDataLst>
          </p:nvPr>
        </p:nvSpPr>
        <p:spPr bwMode="auto">
          <a:xfrm>
            <a:off x="5961112" y="2276872"/>
            <a:ext cx="1222227" cy="864096"/>
          </a:xfrm>
          <a:prstGeom prst="wedgeRoundRectCallout">
            <a:avLst>
              <a:gd name="adj1" fmla="val -19513"/>
              <a:gd name="adj2" fmla="val -75493"/>
              <a:gd name="adj3" fmla="val 16667"/>
            </a:avLst>
          </a:prstGeom>
          <a:solidFill>
            <a:srgbClr val="FFC000"/>
          </a:solidFill>
          <a:ln w="9525" cap="flat" cmpd="sng" algn="ctr">
            <a:noFill/>
            <a:prstDash val="solid"/>
            <a:round/>
            <a:headEnd type="none" w="med" len="med"/>
            <a:tailEnd type="none" w="med" len="med"/>
          </a:ln>
          <a:effectLst/>
          <a:extLst/>
        </p:spPr>
        <p:txBody>
          <a:bodyPr vert="horz" wrap="square" lIns="91429" tIns="45715" rIns="91429" bIns="45715" numCol="1" rtlCol="0" anchor="ctr" anchorCtr="0" compatLnSpc="1">
            <a:prstTxWarp prst="textNoShape">
              <a:avLst/>
            </a:prstTxWarp>
          </a:bodyPr>
          <a:lstStyle/>
          <a:p>
            <a:pPr defTabSz="914296"/>
            <a:r>
              <a:rPr lang="en-US" sz="1200" b="1" dirty="0" smtClean="0">
                <a:solidFill>
                  <a:schemeClr val="tx1"/>
                </a:solidFill>
                <a:latin typeface="Source Sans Pro Light"/>
                <a:cs typeface="Source Sans Pro Light"/>
              </a:rPr>
              <a:t>The most important part!</a:t>
            </a:r>
          </a:p>
        </p:txBody>
      </p:sp>
    </p:spTree>
    <p:extLst>
      <p:ext uri="{BB962C8B-B14F-4D97-AF65-F5344CB8AC3E}">
        <p14:creationId xmlns:p14="http://schemas.microsoft.com/office/powerpoint/2010/main" val="42689939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343684" y="367479"/>
            <a:ext cx="8425740" cy="571500"/>
          </a:xfrm>
        </p:spPr>
        <p:txBody>
          <a:bodyPr/>
          <a:lstStyle/>
          <a:p>
            <a:r>
              <a:rPr lang="en-GB" dirty="0" smtClean="0"/>
              <a:t>Data visualizations are essential in </a:t>
            </a:r>
            <a:r>
              <a:rPr lang="en-GB" dirty="0"/>
              <a:t>marketing analytics and maps are a popular form of visualization</a:t>
            </a:r>
          </a:p>
        </p:txBody>
      </p:sp>
      <p:sp>
        <p:nvSpPr>
          <p:cNvPr id="8" name="Inhaltsplatzhalter 7"/>
          <p:cNvSpPr>
            <a:spLocks noGrp="1"/>
          </p:cNvSpPr>
          <p:nvPr>
            <p:ph idx="1"/>
          </p:nvPr>
        </p:nvSpPr>
        <p:spPr/>
        <p:txBody>
          <a:bodyPr/>
          <a:lstStyle/>
          <a:p>
            <a:r>
              <a:rPr lang="en-GB" dirty="0" smtClean="0">
                <a:latin typeface="Source Sans Pro" panose="020B0604020202020204" charset="0"/>
                <a:cs typeface="Source Sans Pro" panose="020B0604020202020204" charset="0"/>
              </a:rPr>
              <a:t>To </a:t>
            </a:r>
            <a:r>
              <a:rPr lang="en-GB" dirty="0" smtClean="0">
                <a:latin typeface="Source Sans Pro Bold" panose="020B0604020202020204" charset="0"/>
                <a:cs typeface="Source Sans Pro Bold" panose="020B0604020202020204" charset="0"/>
              </a:rPr>
              <a:t>communicate results </a:t>
            </a:r>
            <a:r>
              <a:rPr lang="en-GB" dirty="0" smtClean="0">
                <a:latin typeface="Source Sans Pro" panose="020B0604020202020204" charset="0"/>
                <a:cs typeface="Source Sans Pro" panose="020B0604020202020204" charset="0"/>
              </a:rPr>
              <a:t>by visualizing them for internal and external stakeholders is an important task in marketing analytics</a:t>
            </a:r>
          </a:p>
          <a:p>
            <a:r>
              <a:rPr lang="en-GB" dirty="0" smtClean="0">
                <a:latin typeface="Source Sans Pro" panose="020B0604020202020204" charset="0"/>
                <a:cs typeface="Source Sans Pro" panose="020B0604020202020204" charset="0"/>
              </a:rPr>
              <a:t>When the data includes </a:t>
            </a:r>
            <a:r>
              <a:rPr lang="en-GB" dirty="0" smtClean="0">
                <a:latin typeface="Source Sans Pro Bold" panose="020B0604020202020204" charset="0"/>
                <a:cs typeface="Source Sans Pro Bold" panose="020B0604020202020204" charset="0"/>
              </a:rPr>
              <a:t>geographic information</a:t>
            </a:r>
            <a:r>
              <a:rPr lang="en-GB" dirty="0" smtClean="0">
                <a:latin typeface="Source Sans Pro" panose="020B0604020202020204" charset="0"/>
                <a:cs typeface="Source Sans Pro" panose="020B0604020202020204" charset="0"/>
              </a:rPr>
              <a:t> (which is often the case with customer transaction data for example), an obvious option is to visualize it on a map</a:t>
            </a:r>
          </a:p>
          <a:p>
            <a:r>
              <a:rPr lang="en-GB" dirty="0" smtClean="0">
                <a:latin typeface="Source Sans Pro" panose="020B0604020202020204" charset="0"/>
                <a:cs typeface="Source Sans Pro" panose="020B0604020202020204" charset="0"/>
              </a:rPr>
              <a:t>Furthermore, it is often desirable to </a:t>
            </a:r>
            <a:r>
              <a:rPr lang="en-GB" b="1" dirty="0" smtClean="0">
                <a:latin typeface="Source Sans Pro" panose="020B0604020202020204" charset="0"/>
                <a:cs typeface="Source Sans Pro" panose="020B0604020202020204" charset="0"/>
              </a:rPr>
              <a:t>let the addressee interact </a:t>
            </a:r>
            <a:r>
              <a:rPr lang="en-GB" dirty="0" smtClean="0">
                <a:latin typeface="Source Sans Pro" panose="020B0604020202020204" charset="0"/>
                <a:cs typeface="Source Sans Pro" panose="020B0604020202020204" charset="0"/>
              </a:rPr>
              <a:t>with the analysis, ask own questions, and directly get the according answers</a:t>
            </a:r>
          </a:p>
        </p:txBody>
      </p:sp>
      <p:sp>
        <p:nvSpPr>
          <p:cNvPr id="10" name="Textplatzhalter 9"/>
          <p:cNvSpPr>
            <a:spLocks noGrp="1"/>
          </p:cNvSpPr>
          <p:nvPr>
            <p:ph type="body" sz="quarter" idx="14"/>
          </p:nvPr>
        </p:nvSpPr>
        <p:spPr/>
        <p:txBody>
          <a:bodyPr/>
          <a:lstStyle/>
          <a:p>
            <a:r>
              <a:rPr lang="en-GB" b="1" dirty="0" smtClean="0">
                <a:solidFill>
                  <a:schemeClr val="bg1"/>
                </a:solidFill>
              </a:rPr>
              <a:t>Introduction</a:t>
            </a:r>
            <a:endParaRPr lang="en-GB" b="1" dirty="0">
              <a:solidFill>
                <a:schemeClr val="bg1"/>
              </a:solidFill>
            </a:endParaRPr>
          </a:p>
        </p:txBody>
      </p:sp>
      <p:graphicFrame>
        <p:nvGraphicFramePr>
          <p:cNvPr id="9" name="Table 16"/>
          <p:cNvGraphicFramePr>
            <a:graphicFrameLocks noGrp="1"/>
          </p:cNvGraphicFramePr>
          <p:nvPr>
            <p:extLst>
              <p:ext uri="{D42A27DB-BD31-4B8C-83A1-F6EECF244321}">
                <p14:modId xmlns:p14="http://schemas.microsoft.com/office/powerpoint/2010/main" val="4115557537"/>
              </p:ext>
            </p:extLst>
          </p:nvPr>
        </p:nvGraphicFramePr>
        <p:xfrm>
          <a:off x="-19044" y="5527896"/>
          <a:ext cx="9274871" cy="925440"/>
        </p:xfrm>
        <a:graphic>
          <a:graphicData uri="http://schemas.openxmlformats.org/drawingml/2006/table">
            <a:tbl>
              <a:tblPr firstRow="1" bandRow="1">
                <a:tableStyleId>{5C22544A-7EE6-4342-B048-85BDC9FD1C3A}</a:tableStyleId>
              </a:tblPr>
              <a:tblGrid>
                <a:gridCol w="648072"/>
                <a:gridCol w="8626799"/>
              </a:tblGrid>
              <a:tr h="925440">
                <a:tc>
                  <a:txBody>
                    <a:bodyPr/>
                    <a:lstStyle/>
                    <a:p>
                      <a:pPr algn="ctr">
                        <a:lnSpc>
                          <a:spcPts val="3600"/>
                        </a:lnSpc>
                      </a:pPr>
                      <a:r>
                        <a:rPr lang="en-US" sz="2500" noProof="0" dirty="0" smtClean="0">
                          <a:solidFill>
                            <a:srgbClr val="7F7F7F"/>
                          </a:solidFill>
                          <a:latin typeface="Source Sans Pro Light"/>
                          <a:cs typeface="Source Sans Pro Light"/>
                          <a:sym typeface="Wingdings 3"/>
                        </a:rPr>
                        <a:t></a:t>
                      </a:r>
                      <a:endParaRPr lang="en-US" sz="2500" noProof="0" dirty="0">
                        <a:solidFill>
                          <a:srgbClr val="7F7F7F"/>
                        </a:solidFill>
                        <a:latin typeface="Source Sans Pro Light"/>
                        <a:cs typeface="Source Sans Pro Light"/>
                      </a:endParaRP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nSpc>
                          <a:spcPct val="150000"/>
                        </a:lnSpc>
                        <a:spcAft>
                          <a:spcPts val="0"/>
                        </a:spcAft>
                      </a:pPr>
                      <a:r>
                        <a:rPr lang="en-US" sz="1800" b="0" dirty="0" smtClean="0">
                          <a:solidFill>
                            <a:srgbClr val="7F7F7F"/>
                          </a:solidFill>
                          <a:latin typeface="Source Sans Pro Light"/>
                          <a:cs typeface="Source Sans Pro Light"/>
                        </a:rPr>
                        <a:t>The</a:t>
                      </a:r>
                      <a:r>
                        <a:rPr lang="en-US" sz="1800" b="0" baseline="0" dirty="0" smtClean="0">
                          <a:solidFill>
                            <a:srgbClr val="7F7F7F"/>
                          </a:solidFill>
                          <a:latin typeface="Source Sans Pro Light"/>
                          <a:cs typeface="Source Sans Pro Light"/>
                        </a:rPr>
                        <a:t> following presentation will guide you through the creation of an interactive thematic map on the example of a retailer’s customer transaction data</a:t>
                      </a:r>
                      <a:endParaRPr lang="en-US" sz="1800" b="0" dirty="0" smtClean="0">
                        <a:solidFill>
                          <a:srgbClr val="7F7F7F"/>
                        </a:solidFill>
                        <a:latin typeface="Source Sans Pro Light"/>
                        <a:cs typeface="Source Sans Pro Light"/>
                      </a:endParaRP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r>
            </a:tbl>
          </a:graphicData>
        </a:graphic>
      </p:graphicFrame>
    </p:spTree>
    <p:extLst>
      <p:ext uri="{BB962C8B-B14F-4D97-AF65-F5344CB8AC3E}">
        <p14:creationId xmlns:p14="http://schemas.microsoft.com/office/powerpoint/2010/main" val="775162589"/>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Check </a:t>
            </a:r>
            <a:r>
              <a:rPr lang="en-GB" dirty="0"/>
              <a:t>the Coordinate Reference Systems (CSR) of the maps!</a:t>
            </a:r>
          </a:p>
        </p:txBody>
      </p:sp>
      <p:sp>
        <p:nvSpPr>
          <p:cNvPr id="3" name="Inhaltsplatzhalter 2"/>
          <p:cNvSpPr>
            <a:spLocks noGrp="1"/>
          </p:cNvSpPr>
          <p:nvPr>
            <p:ph idx="1"/>
          </p:nvPr>
        </p:nvSpPr>
        <p:spPr/>
        <p:txBody>
          <a:bodyPr/>
          <a:lstStyle/>
          <a:p>
            <a:r>
              <a:rPr lang="en-GB" dirty="0" smtClean="0"/>
              <a:t>CRS indicate a standardized way to describe locations.</a:t>
            </a:r>
          </a:p>
          <a:p>
            <a:r>
              <a:rPr lang="en-GB" dirty="0" smtClean="0"/>
              <a:t>Different </a:t>
            </a:r>
            <a:r>
              <a:rPr lang="en-GB" dirty="0"/>
              <a:t>sources use </a:t>
            </a:r>
            <a:r>
              <a:rPr lang="en-GB" dirty="0" smtClean="0"/>
              <a:t>different CRS and the chosen CRS </a:t>
            </a:r>
            <a:r>
              <a:rPr lang="en-GB" dirty="0"/>
              <a:t>affects the way regional boundaries are drawn on a map</a:t>
            </a:r>
            <a:r>
              <a:rPr lang="en-GB" dirty="0" smtClean="0"/>
              <a:t>. </a:t>
            </a:r>
          </a:p>
          <a:p>
            <a:r>
              <a:rPr lang="en-GB" dirty="0" smtClean="0"/>
              <a:t>More </a:t>
            </a:r>
            <a:r>
              <a:rPr lang="en-GB" dirty="0"/>
              <a:t>importantly, if you want to combine different maps in </a:t>
            </a:r>
            <a:r>
              <a:rPr lang="en-GB" dirty="0" smtClean="0"/>
              <a:t>R, e.g. by plotting your map on top of a base map, </a:t>
            </a:r>
            <a:r>
              <a:rPr lang="en-GB" dirty="0"/>
              <a:t>you need to </a:t>
            </a:r>
            <a:r>
              <a:rPr lang="en-GB" dirty="0" smtClean="0"/>
              <a:t>make </a:t>
            </a:r>
            <a:r>
              <a:rPr lang="en-GB" dirty="0"/>
              <a:t>sure to </a:t>
            </a:r>
            <a:r>
              <a:rPr lang="en-GB" dirty="0">
                <a:latin typeface="Source Sans Pro Bold" panose="020B0604020202020204" charset="0"/>
                <a:cs typeface="Source Sans Pro Bold" panose="020B0604020202020204" charset="0"/>
              </a:rPr>
              <a:t>transform </a:t>
            </a:r>
            <a:r>
              <a:rPr lang="en-GB" dirty="0" smtClean="0">
                <a:latin typeface="Source Sans Pro Bold" panose="020B0604020202020204" charset="0"/>
                <a:cs typeface="Source Sans Pro Bold" panose="020B0604020202020204" charset="0"/>
              </a:rPr>
              <a:t>the spatial data to </a:t>
            </a:r>
            <a:r>
              <a:rPr lang="en-GB" dirty="0">
                <a:latin typeface="Source Sans Pro Bold" panose="020B0604020202020204" charset="0"/>
                <a:cs typeface="Source Sans Pro Bold" panose="020B0604020202020204" charset="0"/>
              </a:rPr>
              <a:t>one common CRS</a:t>
            </a:r>
            <a:r>
              <a:rPr lang="en-GB" dirty="0" smtClean="0"/>
              <a:t>.</a:t>
            </a:r>
          </a:p>
        </p:txBody>
      </p:sp>
      <p:sp>
        <p:nvSpPr>
          <p:cNvPr id="5" name="Textplatzhalter 4"/>
          <p:cNvSpPr>
            <a:spLocks noGrp="1"/>
          </p:cNvSpPr>
          <p:nvPr>
            <p:ph type="body" sz="quarter" idx="14"/>
          </p:nvPr>
        </p:nvSpPr>
        <p:spPr/>
        <p:txBody>
          <a:bodyPr/>
          <a:lstStyle/>
          <a:p>
            <a:r>
              <a:rPr lang="en-GB" b="1" dirty="0" smtClean="0">
                <a:solidFill>
                  <a:schemeClr val="bg1"/>
                </a:solidFill>
              </a:rPr>
              <a:t>Important II</a:t>
            </a:r>
            <a:endParaRPr lang="en-GB" b="1" dirty="0">
              <a:solidFill>
                <a:schemeClr val="bg1"/>
              </a:solidFill>
            </a:endParaRPr>
          </a:p>
        </p:txBody>
      </p:sp>
      <p:grpSp>
        <p:nvGrpSpPr>
          <p:cNvPr id="6" name="Gruppieren 5"/>
          <p:cNvGrpSpPr/>
          <p:nvPr/>
        </p:nvGrpSpPr>
        <p:grpSpPr>
          <a:xfrm>
            <a:off x="0" y="6598784"/>
            <a:ext cx="9914384" cy="260648"/>
            <a:chOff x="0" y="6598784"/>
            <a:chExt cx="9914384" cy="260648"/>
          </a:xfrm>
        </p:grpSpPr>
        <p:grpSp>
          <p:nvGrpSpPr>
            <p:cNvPr id="7" name="Gruppieren 6"/>
            <p:cNvGrpSpPr/>
            <p:nvPr/>
          </p:nvGrpSpPr>
          <p:grpSpPr>
            <a:xfrm>
              <a:off x="0" y="6598784"/>
              <a:ext cx="9914384" cy="260648"/>
              <a:chOff x="0" y="6598784"/>
              <a:chExt cx="9914384" cy="260648"/>
            </a:xfrm>
          </p:grpSpPr>
          <p:sp>
            <p:nvSpPr>
              <p:cNvPr id="9" name="Rectangle 7"/>
              <p:cNvSpPr/>
              <p:nvPr>
                <p:custDataLst>
                  <p:tags r:id="rId1"/>
                </p:custDataLst>
              </p:nvPr>
            </p:nvSpPr>
            <p:spPr bwMode="auto">
              <a:xfrm>
                <a:off x="0" y="6614991"/>
                <a:ext cx="5601072" cy="243009"/>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r>
                  <a:rPr lang="en-US" sz="1200" dirty="0" smtClean="0">
                    <a:solidFill>
                      <a:schemeClr val="bg1">
                        <a:lumMod val="75000"/>
                      </a:schemeClr>
                    </a:solidFill>
                    <a:latin typeface="Source Sans Pro Light" panose="020B0403030403020204" pitchFamily="34" charset="0"/>
                    <a:cs typeface="Source Sans Pro Light"/>
                  </a:rPr>
                  <a:t>Mapping Customers |       Implementation in R</a:t>
                </a:r>
                <a:endParaRPr lang="en-US" sz="1200" dirty="0">
                  <a:solidFill>
                    <a:schemeClr val="bg1">
                      <a:lumMod val="75000"/>
                    </a:schemeClr>
                  </a:solidFill>
                  <a:latin typeface="Source Sans Pro Light" panose="020B0403030403020204" pitchFamily="34" charset="0"/>
                  <a:cs typeface="Source Sans Pro"/>
                </a:endParaRPr>
              </a:p>
            </p:txBody>
          </p:sp>
          <p:sp>
            <p:nvSpPr>
              <p:cNvPr id="10" name="Rectangle 7"/>
              <p:cNvSpPr/>
              <p:nvPr>
                <p:custDataLst>
                  <p:tags r:id="rId2"/>
                </p:custDataLst>
              </p:nvPr>
            </p:nvSpPr>
            <p:spPr bwMode="auto">
              <a:xfrm>
                <a:off x="5673080" y="6598784"/>
                <a:ext cx="4241304" cy="26064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pPr algn="r"/>
                <a:r>
                  <a:rPr lang="en-US" sz="1200" dirty="0" smtClean="0">
                    <a:solidFill>
                      <a:schemeClr val="bg1">
                        <a:lumMod val="75000"/>
                      </a:schemeClr>
                    </a:solidFill>
                    <a:latin typeface="Source Sans Pro Light" panose="020B0403030403020204" pitchFamily="34" charset="0"/>
                    <a:cs typeface="Source Sans Pro"/>
                    <a:sym typeface="Monotype Sorts"/>
                  </a:rPr>
                  <a:t>Salome </a:t>
                </a:r>
                <a:r>
                  <a:rPr lang="en-US" sz="1200" dirty="0">
                    <a:solidFill>
                      <a:schemeClr val="bg1">
                        <a:lumMod val="75000"/>
                      </a:schemeClr>
                    </a:solidFill>
                    <a:latin typeface="Source Sans Pro Light" panose="020B0403030403020204" pitchFamily="34" charset="0"/>
                    <a:cs typeface="Source Sans Pro"/>
                    <a:sym typeface="Monotype Sorts"/>
                  </a:rPr>
                  <a:t>Lang</a:t>
                </a:r>
              </a:p>
            </p:txBody>
          </p:sp>
        </p:grpSp>
        <p:sp>
          <p:nvSpPr>
            <p:cNvPr id="8" name="Ellipse 7"/>
            <p:cNvSpPr/>
            <p:nvPr/>
          </p:nvSpPr>
          <p:spPr bwMode="auto">
            <a:xfrm>
              <a:off x="1460624" y="6655292"/>
              <a:ext cx="108000" cy="108000"/>
            </a:xfrm>
            <a:prstGeom prst="ellipse">
              <a:avLst/>
            </a:prstGeom>
            <a:solidFill>
              <a:schemeClr val="bg1">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CH" sz="850" b="1" dirty="0" smtClean="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rPr>
                <a:t>3</a:t>
              </a:r>
              <a:endParaRPr kumimoji="0" lang="de-CH" sz="850" b="1" i="0" u="none" strike="noStrike" normalizeH="0" baseline="0"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grpSp>
      <p:sp>
        <p:nvSpPr>
          <p:cNvPr id="12" name="Textfeld 11"/>
          <p:cNvSpPr txBox="1"/>
          <p:nvPr/>
        </p:nvSpPr>
        <p:spPr>
          <a:xfrm>
            <a:off x="7473280" y="5991671"/>
            <a:ext cx="2165461" cy="461665"/>
          </a:xfrm>
          <a:prstGeom prst="rect">
            <a:avLst/>
          </a:prstGeom>
          <a:noFill/>
        </p:spPr>
        <p:txBody>
          <a:bodyPr wrap="square" rtlCol="0">
            <a:spAutoFit/>
          </a:bodyPr>
          <a:lstStyle/>
          <a:p>
            <a:pPr algn="r"/>
            <a:r>
              <a:rPr lang="en-GB" sz="1200" kern="0" dirty="0" smtClean="0">
                <a:solidFill>
                  <a:schemeClr val="bg2"/>
                </a:solidFill>
                <a:latin typeface="Source Sans Pro Light"/>
                <a:ea typeface="+mn-ea"/>
                <a:cs typeface="Source Sans Pro Light"/>
              </a:rPr>
              <a:t>Frazier, M.: Overview Coordinate Reference Systems</a:t>
            </a:r>
            <a:endParaRPr lang="en-GB" sz="1200" kern="0" dirty="0">
              <a:solidFill>
                <a:schemeClr val="bg2"/>
              </a:solidFill>
              <a:latin typeface="Source Sans Pro Light"/>
              <a:ea typeface="+mn-ea"/>
              <a:cs typeface="Source Sans Pro Light"/>
            </a:endParaRPr>
          </a:p>
        </p:txBody>
      </p:sp>
    </p:spTree>
    <p:extLst>
      <p:ext uri="{BB962C8B-B14F-4D97-AF65-F5344CB8AC3E}">
        <p14:creationId xmlns:p14="http://schemas.microsoft.com/office/powerpoint/2010/main" val="42215368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6"/>
          <p:cNvGraphicFramePr>
            <a:graphicFrameLocks noGrp="1"/>
          </p:cNvGraphicFramePr>
          <p:nvPr>
            <p:extLst>
              <p:ext uri="{D42A27DB-BD31-4B8C-83A1-F6EECF244321}">
                <p14:modId xmlns:p14="http://schemas.microsoft.com/office/powerpoint/2010/main" val="3593500185"/>
              </p:ext>
            </p:extLst>
          </p:nvPr>
        </p:nvGraphicFramePr>
        <p:xfrm>
          <a:off x="-19044" y="5527896"/>
          <a:ext cx="9274871" cy="925440"/>
        </p:xfrm>
        <a:graphic>
          <a:graphicData uri="http://schemas.openxmlformats.org/drawingml/2006/table">
            <a:tbl>
              <a:tblPr firstRow="1" bandRow="1">
                <a:tableStyleId>{5C22544A-7EE6-4342-B048-85BDC9FD1C3A}</a:tableStyleId>
              </a:tblPr>
              <a:tblGrid>
                <a:gridCol w="648072"/>
                <a:gridCol w="8626799"/>
              </a:tblGrid>
              <a:tr h="925440">
                <a:tc>
                  <a:txBody>
                    <a:bodyPr/>
                    <a:lstStyle/>
                    <a:p>
                      <a:pPr algn="ctr">
                        <a:lnSpc>
                          <a:spcPts val="3600"/>
                        </a:lnSpc>
                      </a:pPr>
                      <a:r>
                        <a:rPr lang="en-US" sz="2500" noProof="0" dirty="0" smtClean="0">
                          <a:solidFill>
                            <a:srgbClr val="7F7F7F"/>
                          </a:solidFill>
                          <a:latin typeface="Source Sans Pro Light"/>
                          <a:cs typeface="Source Sans Pro Light"/>
                          <a:sym typeface="Wingdings 3"/>
                        </a:rPr>
                        <a:t></a:t>
                      </a:r>
                      <a:endParaRPr lang="en-US" sz="2500" noProof="0" dirty="0">
                        <a:solidFill>
                          <a:srgbClr val="7F7F7F"/>
                        </a:solidFill>
                        <a:latin typeface="Source Sans Pro Light"/>
                        <a:cs typeface="Source Sans Pro Light"/>
                      </a:endParaRP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nSpc>
                          <a:spcPct val="150000"/>
                        </a:lnSpc>
                        <a:spcAft>
                          <a:spcPts val="0"/>
                        </a:spcAft>
                      </a:pPr>
                      <a:r>
                        <a:rPr lang="en-US" sz="1800" b="0" dirty="0" smtClean="0">
                          <a:solidFill>
                            <a:srgbClr val="7F7F7F"/>
                          </a:solidFill>
                          <a:latin typeface="Source Sans Pro Light"/>
                          <a:cs typeface="Source Sans Pro Light"/>
                        </a:rPr>
                        <a:t>Now that we have merged the attributes to the spatial object</a:t>
                      </a:r>
                      <a:r>
                        <a:rPr lang="en-US" sz="1800" b="0" baseline="0" dirty="0" smtClean="0">
                          <a:solidFill>
                            <a:srgbClr val="7F7F7F"/>
                          </a:solidFill>
                          <a:latin typeface="Source Sans Pro Light"/>
                          <a:cs typeface="Source Sans Pro Light"/>
                        </a:rPr>
                        <a:t> and transformed the maps to a common CRS, we can go ahead and plot the interactive maps</a:t>
                      </a:r>
                      <a:endParaRPr lang="en-US" sz="1800" b="0" dirty="0" smtClean="0">
                        <a:solidFill>
                          <a:srgbClr val="7F7F7F"/>
                        </a:solidFill>
                        <a:latin typeface="Source Sans Pro Light"/>
                        <a:cs typeface="Source Sans Pro Light"/>
                      </a:endParaRP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r>
            </a:tbl>
          </a:graphicData>
        </a:graphic>
      </p:graphicFrame>
      <p:sp>
        <p:nvSpPr>
          <p:cNvPr id="2" name="Titel 1"/>
          <p:cNvSpPr>
            <a:spLocks noGrp="1"/>
          </p:cNvSpPr>
          <p:nvPr>
            <p:ph type="title"/>
          </p:nvPr>
        </p:nvSpPr>
        <p:spPr/>
        <p:txBody>
          <a:bodyPr/>
          <a:lstStyle/>
          <a:p>
            <a:r>
              <a:rPr lang="en-GB" dirty="0" smtClean="0"/>
              <a:t>Check </a:t>
            </a:r>
            <a:r>
              <a:rPr lang="en-GB" dirty="0"/>
              <a:t>the Coordinate Reference Systems (CSR) of the maps!</a:t>
            </a:r>
          </a:p>
        </p:txBody>
      </p:sp>
      <p:sp>
        <p:nvSpPr>
          <p:cNvPr id="3" name="Inhaltsplatzhalter 2"/>
          <p:cNvSpPr>
            <a:spLocks noGrp="1"/>
          </p:cNvSpPr>
          <p:nvPr>
            <p:ph idx="1"/>
          </p:nvPr>
        </p:nvSpPr>
        <p:spPr/>
        <p:txBody>
          <a:bodyPr/>
          <a:lstStyle/>
          <a:p>
            <a:endParaRPr lang="en-GB" dirty="0" smtClean="0"/>
          </a:p>
          <a:p>
            <a:endParaRPr lang="en-GB" dirty="0"/>
          </a:p>
          <a:p>
            <a:endParaRPr lang="en-GB" dirty="0" smtClean="0"/>
          </a:p>
          <a:p>
            <a:endParaRPr lang="en-GB" dirty="0"/>
          </a:p>
          <a:p>
            <a:endParaRPr lang="en-GB" dirty="0" smtClean="0"/>
          </a:p>
          <a:p>
            <a:pPr marL="0" indent="0">
              <a:buNone/>
            </a:pPr>
            <a:r>
              <a:rPr lang="en-GB" dirty="0" smtClean="0"/>
              <a:t>Otherwise</a:t>
            </a:r>
            <a:r>
              <a:rPr lang="en-GB" dirty="0"/>
              <a:t>, R will only plot one map instead of combining </a:t>
            </a:r>
            <a:r>
              <a:rPr lang="en-GB" dirty="0" smtClean="0"/>
              <a:t>several ones without giving any error or warning.</a:t>
            </a:r>
          </a:p>
        </p:txBody>
      </p:sp>
      <p:sp>
        <p:nvSpPr>
          <p:cNvPr id="5" name="Textplatzhalter 4"/>
          <p:cNvSpPr>
            <a:spLocks noGrp="1"/>
          </p:cNvSpPr>
          <p:nvPr>
            <p:ph type="body" sz="quarter" idx="14"/>
          </p:nvPr>
        </p:nvSpPr>
        <p:spPr/>
        <p:txBody>
          <a:bodyPr/>
          <a:lstStyle/>
          <a:p>
            <a:r>
              <a:rPr lang="en-GB" b="1" dirty="0" smtClean="0">
                <a:solidFill>
                  <a:schemeClr val="bg1"/>
                </a:solidFill>
              </a:rPr>
              <a:t>Important II</a:t>
            </a:r>
            <a:endParaRPr lang="en-GB" b="1" dirty="0">
              <a:solidFill>
                <a:schemeClr val="bg1"/>
              </a:solidFill>
            </a:endParaRPr>
          </a:p>
        </p:txBody>
      </p:sp>
      <p:grpSp>
        <p:nvGrpSpPr>
          <p:cNvPr id="6" name="Gruppieren 5"/>
          <p:cNvGrpSpPr/>
          <p:nvPr/>
        </p:nvGrpSpPr>
        <p:grpSpPr>
          <a:xfrm>
            <a:off x="0" y="6598784"/>
            <a:ext cx="9914384" cy="260648"/>
            <a:chOff x="0" y="6598784"/>
            <a:chExt cx="9914384" cy="260648"/>
          </a:xfrm>
        </p:grpSpPr>
        <p:grpSp>
          <p:nvGrpSpPr>
            <p:cNvPr id="7" name="Gruppieren 6"/>
            <p:cNvGrpSpPr/>
            <p:nvPr/>
          </p:nvGrpSpPr>
          <p:grpSpPr>
            <a:xfrm>
              <a:off x="0" y="6598784"/>
              <a:ext cx="9914384" cy="260648"/>
              <a:chOff x="0" y="6598784"/>
              <a:chExt cx="9914384" cy="260648"/>
            </a:xfrm>
          </p:grpSpPr>
          <p:sp>
            <p:nvSpPr>
              <p:cNvPr id="9" name="Rectangle 7"/>
              <p:cNvSpPr/>
              <p:nvPr>
                <p:custDataLst>
                  <p:tags r:id="rId5"/>
                </p:custDataLst>
              </p:nvPr>
            </p:nvSpPr>
            <p:spPr bwMode="auto">
              <a:xfrm>
                <a:off x="0" y="6614991"/>
                <a:ext cx="5601072" cy="243009"/>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r>
                  <a:rPr lang="en-US" sz="1200" dirty="0" smtClean="0">
                    <a:solidFill>
                      <a:schemeClr val="bg1">
                        <a:lumMod val="75000"/>
                      </a:schemeClr>
                    </a:solidFill>
                    <a:latin typeface="Source Sans Pro Light" panose="020B0403030403020204" pitchFamily="34" charset="0"/>
                    <a:cs typeface="Source Sans Pro Light"/>
                  </a:rPr>
                  <a:t>Mapping Customers |       Implementation in R</a:t>
                </a:r>
                <a:endParaRPr lang="en-US" sz="1200" dirty="0">
                  <a:solidFill>
                    <a:schemeClr val="bg1">
                      <a:lumMod val="75000"/>
                    </a:schemeClr>
                  </a:solidFill>
                  <a:latin typeface="Source Sans Pro Light" panose="020B0403030403020204" pitchFamily="34" charset="0"/>
                  <a:cs typeface="Source Sans Pro"/>
                </a:endParaRPr>
              </a:p>
            </p:txBody>
          </p:sp>
          <p:sp>
            <p:nvSpPr>
              <p:cNvPr id="10" name="Rectangle 7"/>
              <p:cNvSpPr/>
              <p:nvPr>
                <p:custDataLst>
                  <p:tags r:id="rId6"/>
                </p:custDataLst>
              </p:nvPr>
            </p:nvSpPr>
            <p:spPr bwMode="auto">
              <a:xfrm>
                <a:off x="5673080" y="6598784"/>
                <a:ext cx="4241304" cy="26064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pPr algn="r"/>
                <a:r>
                  <a:rPr lang="en-US" sz="1200" dirty="0" smtClean="0">
                    <a:solidFill>
                      <a:schemeClr val="bg1">
                        <a:lumMod val="75000"/>
                      </a:schemeClr>
                    </a:solidFill>
                    <a:latin typeface="Source Sans Pro Light" panose="020B0403030403020204" pitchFamily="34" charset="0"/>
                    <a:cs typeface="Source Sans Pro"/>
                    <a:sym typeface="Monotype Sorts"/>
                  </a:rPr>
                  <a:t>Salome </a:t>
                </a:r>
                <a:r>
                  <a:rPr lang="en-US" sz="1200" dirty="0">
                    <a:solidFill>
                      <a:schemeClr val="bg1">
                        <a:lumMod val="75000"/>
                      </a:schemeClr>
                    </a:solidFill>
                    <a:latin typeface="Source Sans Pro Light" panose="020B0403030403020204" pitchFamily="34" charset="0"/>
                    <a:cs typeface="Source Sans Pro"/>
                    <a:sym typeface="Monotype Sorts"/>
                  </a:rPr>
                  <a:t>Lang</a:t>
                </a:r>
              </a:p>
            </p:txBody>
          </p:sp>
        </p:grpSp>
        <p:sp>
          <p:nvSpPr>
            <p:cNvPr id="8" name="Ellipse 7"/>
            <p:cNvSpPr/>
            <p:nvPr/>
          </p:nvSpPr>
          <p:spPr bwMode="auto">
            <a:xfrm>
              <a:off x="1460624" y="6655292"/>
              <a:ext cx="108000" cy="108000"/>
            </a:xfrm>
            <a:prstGeom prst="ellipse">
              <a:avLst/>
            </a:prstGeom>
            <a:solidFill>
              <a:schemeClr val="bg1">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CH" sz="850" b="1" dirty="0" smtClean="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rPr>
                <a:t>3</a:t>
              </a:r>
              <a:endParaRPr kumimoji="0" lang="de-CH" sz="850" b="1" i="0" u="none" strike="noStrike" normalizeH="0" baseline="0"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grpSp>
      <p:graphicFrame>
        <p:nvGraphicFramePr>
          <p:cNvPr id="11" name="Table 12"/>
          <p:cNvGraphicFramePr>
            <a:graphicFrameLocks noGrp="1"/>
          </p:cNvGraphicFramePr>
          <p:nvPr>
            <p:extLst>
              <p:ext uri="{D42A27DB-BD31-4B8C-83A1-F6EECF244321}">
                <p14:modId xmlns:p14="http://schemas.microsoft.com/office/powerpoint/2010/main" val="3473158676"/>
              </p:ext>
            </p:extLst>
          </p:nvPr>
        </p:nvGraphicFramePr>
        <p:xfrm>
          <a:off x="1028564" y="1556793"/>
          <a:ext cx="8245610" cy="18288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52028"/>
                <a:gridCol w="6048862"/>
                <a:gridCol w="1944720"/>
              </a:tblGrid>
              <a:tr h="235237">
                <a:tc>
                  <a:txBody>
                    <a:bodyPr/>
                    <a:lstStyle/>
                    <a:p>
                      <a:pPr marL="0" algn="ctr" defTabSz="336774" rtl="0" eaLnBrk="1" latinLnBrk="0" hangingPunct="1"/>
                      <a:endParaRPr lang="de-CH" sz="1200" b="0" kern="1200" dirty="0" smtClean="0">
                        <a:solidFill>
                          <a:schemeClr val="lt1"/>
                        </a:solidFill>
                        <a:latin typeface="Source Sans Pro Light"/>
                        <a:ea typeface="+mn-ea"/>
                        <a:cs typeface="+mn-cs"/>
                      </a:endParaRPr>
                    </a:p>
                  </a:txBody>
                  <a:tcPr marL="99060" marR="9906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a:r>
                        <a:rPr lang="de-CH" sz="1200" b="1" i="0" dirty="0" err="1" smtClean="0">
                          <a:solidFill>
                            <a:srgbClr val="00B1DC"/>
                          </a:solidFill>
                          <a:latin typeface="Source Sans Pro Light"/>
                        </a:rPr>
                        <a:t>s_merge_cust_pop_shape.R</a:t>
                      </a:r>
                      <a:endParaRPr lang="de-CH" sz="1200" b="0" dirty="0" smtClean="0">
                        <a:latin typeface="Source Sans Pro Light"/>
                      </a:endParaRPr>
                    </a:p>
                  </a:txBody>
                  <a:tcPr marL="99060" marR="990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de-CH" sz="1200" dirty="0" smtClean="0">
                          <a:latin typeface="Source Sans Pro Light"/>
                        </a:rPr>
                        <a:t>R Code</a:t>
                      </a:r>
                      <a:endParaRPr lang="en-US" sz="1200" dirty="0">
                        <a:latin typeface="Source Sans Pro Light"/>
                      </a:endParaRPr>
                    </a:p>
                  </a:txBody>
                  <a:tcPr marL="99060" marR="9906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tr>
              <a:tr h="628859">
                <a:tc>
                  <a:txBody>
                    <a:bodyPr/>
                    <a:lstStyle/>
                    <a:p>
                      <a:pPr marL="0" marR="0" indent="0" algn="ctr" defTabSz="336736" rtl="0" eaLnBrk="1" fontAlgn="auto" latinLnBrk="0" hangingPunct="1">
                        <a:lnSpc>
                          <a:spcPct val="100000"/>
                        </a:lnSpc>
                        <a:spcBef>
                          <a:spcPts val="0"/>
                        </a:spcBef>
                        <a:spcAft>
                          <a:spcPts val="0"/>
                        </a:spcAft>
                        <a:buClrTx/>
                        <a:buSzTx/>
                        <a:buFontTx/>
                        <a:buNone/>
                        <a:tabLst/>
                        <a:defRPr/>
                      </a:pPr>
                      <a:r>
                        <a:rPr lang="en-US" sz="1200" b="1" i="0" kern="1200" noProof="0" dirty="0" smtClean="0">
                          <a:solidFill>
                            <a:srgbClr val="00B1DC"/>
                          </a:solidFill>
                          <a:latin typeface="Source Sans Pro Light"/>
                          <a:ea typeface="+mn-ea"/>
                          <a:cs typeface="+mn-cs"/>
                          <a:sym typeface="Wingdings 3"/>
                        </a:rPr>
                        <a:t></a:t>
                      </a:r>
                      <a:endParaRPr lang="de-CH" sz="1200" dirty="0" smtClean="0">
                        <a:solidFill>
                          <a:srgbClr val="00B0F0"/>
                        </a:solidFill>
                        <a:latin typeface="Courier New" pitchFamily="49" charset="0"/>
                        <a:cs typeface="Courier New" pitchFamily="49" charset="0"/>
                        <a:sym typeface="Monotype Sorts"/>
                      </a:endParaRPr>
                    </a:p>
                  </a:txBody>
                  <a:tcPr marL="99060" marR="9906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fontAlgn="t"/>
                      <a:r>
                        <a:rPr lang="en-GB" sz="1200" b="1" dirty="0" smtClean="0">
                          <a:solidFill>
                            <a:schemeClr val="tx1"/>
                          </a:solidFill>
                          <a:latin typeface="Courier"/>
                          <a:cs typeface="Courier"/>
                        </a:rPr>
                        <a:t>proj4string(</a:t>
                      </a:r>
                      <a:r>
                        <a:rPr lang="en-GB" sz="1200" b="1" dirty="0" err="1" smtClean="0">
                          <a:solidFill>
                            <a:schemeClr val="tx1"/>
                          </a:solidFill>
                          <a:latin typeface="Courier"/>
                          <a:cs typeface="Courier"/>
                        </a:rPr>
                        <a:t>ch</a:t>
                      </a:r>
                      <a:r>
                        <a:rPr lang="en-GB" sz="1200" b="1" dirty="0" smtClean="0">
                          <a:solidFill>
                            <a:schemeClr val="tx1"/>
                          </a:solidFill>
                          <a:latin typeface="Courier"/>
                          <a:cs typeface="Courier"/>
                        </a:rPr>
                        <a:t>) # is not EPSG:4326</a:t>
                      </a:r>
                    </a:p>
                    <a:p>
                      <a:pPr fontAlgn="t"/>
                      <a:endParaRPr lang="en-GB" sz="1200" b="1" dirty="0" smtClean="0">
                        <a:solidFill>
                          <a:schemeClr val="tx1"/>
                        </a:solidFill>
                        <a:latin typeface="Courier"/>
                        <a:cs typeface="Courier"/>
                      </a:endParaRPr>
                    </a:p>
                    <a:p>
                      <a:pPr fontAlgn="t"/>
                      <a:r>
                        <a:rPr lang="en-GB" sz="1200" b="1" dirty="0" err="1" smtClean="0">
                          <a:solidFill>
                            <a:schemeClr val="tx1"/>
                          </a:solidFill>
                          <a:latin typeface="Courier"/>
                          <a:cs typeface="Courier"/>
                        </a:rPr>
                        <a:t>ch</a:t>
                      </a:r>
                      <a:r>
                        <a:rPr lang="en-GB" sz="1200" b="1" dirty="0" smtClean="0">
                          <a:solidFill>
                            <a:schemeClr val="tx1"/>
                          </a:solidFill>
                          <a:latin typeface="Courier"/>
                          <a:cs typeface="Courier"/>
                        </a:rPr>
                        <a:t> &lt;- </a:t>
                      </a:r>
                      <a:r>
                        <a:rPr lang="en-GB" sz="1200" b="1" dirty="0" err="1" smtClean="0">
                          <a:solidFill>
                            <a:schemeClr val="tx1"/>
                          </a:solidFill>
                          <a:latin typeface="Courier"/>
                          <a:cs typeface="Courier"/>
                        </a:rPr>
                        <a:t>spTransform</a:t>
                      </a:r>
                      <a:r>
                        <a:rPr lang="en-GB" sz="1200" b="1" dirty="0" smtClean="0">
                          <a:solidFill>
                            <a:schemeClr val="tx1"/>
                          </a:solidFill>
                          <a:latin typeface="Courier"/>
                          <a:cs typeface="Courier"/>
                        </a:rPr>
                        <a:t>(</a:t>
                      </a:r>
                      <a:r>
                        <a:rPr lang="en-GB" sz="1200" b="1" dirty="0" err="1" smtClean="0">
                          <a:solidFill>
                            <a:schemeClr val="tx1"/>
                          </a:solidFill>
                          <a:latin typeface="Courier"/>
                          <a:cs typeface="Courier"/>
                        </a:rPr>
                        <a:t>ch</a:t>
                      </a:r>
                      <a:r>
                        <a:rPr lang="en-GB" sz="1200" b="1" dirty="0" smtClean="0">
                          <a:solidFill>
                            <a:schemeClr val="tx1"/>
                          </a:solidFill>
                          <a:latin typeface="Courier"/>
                          <a:cs typeface="Courier"/>
                        </a:rPr>
                        <a:t>, CRS("+</a:t>
                      </a:r>
                      <a:r>
                        <a:rPr lang="en-GB" sz="1200" b="1" dirty="0" err="1" smtClean="0">
                          <a:solidFill>
                            <a:schemeClr val="tx1"/>
                          </a:solidFill>
                          <a:latin typeface="Courier"/>
                          <a:cs typeface="Courier"/>
                        </a:rPr>
                        <a:t>init</a:t>
                      </a:r>
                      <a:r>
                        <a:rPr lang="en-GB" sz="1200" b="1" dirty="0" smtClean="0">
                          <a:solidFill>
                            <a:schemeClr val="tx1"/>
                          </a:solidFill>
                          <a:latin typeface="Courier"/>
                          <a:cs typeface="Courier"/>
                        </a:rPr>
                        <a:t>=epsg:4326"))</a:t>
                      </a:r>
                    </a:p>
                    <a:p>
                      <a:pPr fontAlgn="t"/>
                      <a:endParaRPr lang="en-GB" sz="1200" b="1" dirty="0" smtClean="0">
                        <a:solidFill>
                          <a:schemeClr val="tx1"/>
                        </a:solidFill>
                        <a:latin typeface="Courier"/>
                        <a:cs typeface="Courier"/>
                      </a:endParaRPr>
                    </a:p>
                    <a:p>
                      <a:pPr fontAlgn="t"/>
                      <a:endParaRPr lang="en-GB" sz="1200" b="1" dirty="0" smtClean="0">
                        <a:solidFill>
                          <a:schemeClr val="tx1"/>
                        </a:solidFill>
                        <a:latin typeface="Courier"/>
                        <a:cs typeface="Courier"/>
                      </a:endParaRPr>
                    </a:p>
                    <a:p>
                      <a:pPr fontAlgn="t"/>
                      <a:endParaRPr lang="en-GB" sz="1200" b="1" dirty="0" smtClean="0">
                        <a:solidFill>
                          <a:schemeClr val="tx1"/>
                        </a:solidFill>
                        <a:latin typeface="Courier"/>
                        <a:cs typeface="Courier"/>
                      </a:endParaRPr>
                    </a:p>
                    <a:p>
                      <a:pPr fontAlgn="t"/>
                      <a:endParaRPr lang="en-GB" sz="1200" b="1" dirty="0" smtClean="0">
                        <a:solidFill>
                          <a:schemeClr val="tx1"/>
                        </a:solidFill>
                        <a:latin typeface="Courier"/>
                        <a:cs typeface="Courier"/>
                      </a:endParaRPr>
                    </a:p>
                    <a:p>
                      <a:pPr fontAlgn="t"/>
                      <a:endParaRPr lang="en-GB" sz="1200" b="1" dirty="0" smtClean="0">
                        <a:solidFill>
                          <a:schemeClr val="tx1"/>
                        </a:solidFill>
                        <a:latin typeface="Courier"/>
                        <a:cs typeface="Courier"/>
                      </a:endParaRPr>
                    </a:p>
                  </a:txBody>
                  <a:tcPr marL="99060" marR="990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20000"/>
                        <a:lumOff val="80000"/>
                      </a:schemeClr>
                    </a:solidFill>
                  </a:tcPr>
                </a:tc>
                <a:tc hMerge="1">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r>
            </a:tbl>
          </a:graphicData>
        </a:graphic>
      </p:graphicFrame>
      <p:sp>
        <p:nvSpPr>
          <p:cNvPr id="12" name="Rounded Rectangular Callout 7"/>
          <p:cNvSpPr/>
          <p:nvPr>
            <p:custDataLst>
              <p:tags r:id="rId1"/>
            </p:custDataLst>
          </p:nvPr>
        </p:nvSpPr>
        <p:spPr bwMode="auto">
          <a:xfrm>
            <a:off x="3491443" y="2883194"/>
            <a:ext cx="3672408" cy="977854"/>
          </a:xfrm>
          <a:prstGeom prst="wedgeRoundRectCallout">
            <a:avLst>
              <a:gd name="adj1" fmla="val -26569"/>
              <a:gd name="adj2" fmla="val -96600"/>
              <a:gd name="adj3" fmla="val 16667"/>
            </a:avLst>
          </a:prstGeom>
          <a:solidFill>
            <a:srgbClr val="FFC000"/>
          </a:solidFill>
          <a:ln w="9525" cap="flat" cmpd="sng" algn="ctr">
            <a:noFill/>
            <a:prstDash val="solid"/>
            <a:round/>
            <a:headEnd type="none" w="med" len="med"/>
            <a:tailEnd type="none" w="med" len="med"/>
          </a:ln>
          <a:effectLst/>
          <a:extLst/>
        </p:spPr>
        <p:txBody>
          <a:bodyPr vert="horz" wrap="square" lIns="91429" tIns="45715" rIns="91429" bIns="45715" numCol="1" rtlCol="0" anchor="ctr" anchorCtr="0" compatLnSpc="1">
            <a:prstTxWarp prst="textNoShape">
              <a:avLst/>
            </a:prstTxWarp>
          </a:bodyPr>
          <a:lstStyle/>
          <a:p>
            <a:pPr defTabSz="914296"/>
            <a:r>
              <a:rPr lang="en-GB" sz="1200" dirty="0">
                <a:latin typeface="Source Sans Pro Light"/>
                <a:cs typeface="Source Sans Pro Light"/>
              </a:rPr>
              <a:t>I transform </a:t>
            </a:r>
            <a:r>
              <a:rPr lang="en-GB" sz="1200" dirty="0" smtClean="0">
                <a:latin typeface="Source Sans Pro Light"/>
                <a:cs typeface="Source Sans Pro Light"/>
              </a:rPr>
              <a:t>the CRS </a:t>
            </a:r>
            <a:r>
              <a:rPr lang="en-GB" sz="1200" dirty="0">
                <a:latin typeface="Source Sans Pro Light"/>
                <a:cs typeface="Source Sans Pro Light"/>
              </a:rPr>
              <a:t>to EPSG:4326 because this is the CRS that the package {</a:t>
            </a:r>
            <a:r>
              <a:rPr lang="en-GB" sz="1200" dirty="0" err="1" smtClean="0">
                <a:latin typeface="Source Sans Pro Light"/>
                <a:cs typeface="Source Sans Pro Light"/>
              </a:rPr>
              <a:t>rleafmap</a:t>
            </a:r>
            <a:r>
              <a:rPr lang="en-GB" sz="1200" dirty="0" smtClean="0">
                <a:latin typeface="Source Sans Pro Light"/>
                <a:cs typeface="Source Sans Pro Light"/>
              </a:rPr>
              <a:t>} uses </a:t>
            </a:r>
            <a:r>
              <a:rPr lang="en-GB" sz="1200" dirty="0">
                <a:latin typeface="Source Sans Pro Light"/>
                <a:cs typeface="Source Sans Pro Light"/>
              </a:rPr>
              <a:t>to draw its </a:t>
            </a:r>
            <a:r>
              <a:rPr lang="en-GB" sz="1200" dirty="0" smtClean="0">
                <a:latin typeface="Source Sans Pro Light"/>
                <a:cs typeface="Source Sans Pro Light"/>
              </a:rPr>
              <a:t>base maps. I </a:t>
            </a:r>
            <a:r>
              <a:rPr lang="en-GB" sz="1200" dirty="0">
                <a:latin typeface="Source Sans Pro Light"/>
                <a:cs typeface="Source Sans Pro Light"/>
              </a:rPr>
              <a:t>will use {</a:t>
            </a:r>
            <a:r>
              <a:rPr lang="en-GB" sz="1200" dirty="0" err="1">
                <a:latin typeface="Source Sans Pro Light"/>
                <a:cs typeface="Source Sans Pro Light"/>
              </a:rPr>
              <a:t>rleafmap</a:t>
            </a:r>
            <a:r>
              <a:rPr lang="en-GB" sz="1200" dirty="0">
                <a:latin typeface="Source Sans Pro Light"/>
                <a:cs typeface="Source Sans Pro Light"/>
              </a:rPr>
              <a:t>} later on to plot interactive, </a:t>
            </a:r>
          </a:p>
          <a:p>
            <a:pPr defTabSz="914296"/>
            <a:r>
              <a:rPr lang="en-GB" sz="1200" dirty="0" err="1" smtClean="0">
                <a:latin typeface="Source Sans Pro Light"/>
                <a:cs typeface="Source Sans Pro Light"/>
              </a:rPr>
              <a:t>zoomable</a:t>
            </a:r>
            <a:r>
              <a:rPr lang="en-GB" sz="1200" dirty="0" smtClean="0">
                <a:latin typeface="Source Sans Pro Light"/>
                <a:cs typeface="Source Sans Pro Light"/>
              </a:rPr>
              <a:t> </a:t>
            </a:r>
            <a:r>
              <a:rPr lang="en-GB" sz="1200" dirty="0">
                <a:latin typeface="Source Sans Pro Light"/>
                <a:cs typeface="Source Sans Pro Light"/>
              </a:rPr>
              <a:t>maps.</a:t>
            </a:r>
          </a:p>
        </p:txBody>
      </p:sp>
      <p:sp>
        <p:nvSpPr>
          <p:cNvPr id="15" name="Rounded Rectangular Callout 7"/>
          <p:cNvSpPr/>
          <p:nvPr>
            <p:custDataLst>
              <p:tags r:id="rId2"/>
            </p:custDataLst>
          </p:nvPr>
        </p:nvSpPr>
        <p:spPr bwMode="auto">
          <a:xfrm>
            <a:off x="6218055" y="1988840"/>
            <a:ext cx="1399241" cy="645534"/>
          </a:xfrm>
          <a:prstGeom prst="wedgeRoundRectCallout">
            <a:avLst>
              <a:gd name="adj1" fmla="val -94751"/>
              <a:gd name="adj2" fmla="val 5008"/>
              <a:gd name="adj3" fmla="val 16667"/>
            </a:avLst>
          </a:prstGeom>
          <a:solidFill>
            <a:srgbClr val="FFC000"/>
          </a:solidFill>
          <a:ln w="9525" cap="flat" cmpd="sng" algn="ctr">
            <a:noFill/>
            <a:prstDash val="solid"/>
            <a:round/>
            <a:headEnd type="none" w="med" len="med"/>
            <a:tailEnd type="none" w="med" len="med"/>
          </a:ln>
          <a:effectLst/>
          <a:extLst/>
        </p:spPr>
        <p:txBody>
          <a:bodyPr vert="horz" wrap="square" lIns="91429" tIns="45715" rIns="91429" bIns="45715" numCol="1" rtlCol="0" anchor="ctr" anchorCtr="0" compatLnSpc="1">
            <a:prstTxWarp prst="textNoShape">
              <a:avLst/>
            </a:prstTxWarp>
          </a:bodyPr>
          <a:lstStyle/>
          <a:p>
            <a:pPr defTabSz="914296"/>
            <a:r>
              <a:rPr lang="en-US" sz="1200" b="1" dirty="0" smtClean="0">
                <a:solidFill>
                  <a:schemeClr val="tx1"/>
                </a:solidFill>
                <a:latin typeface="Source Sans Pro Light"/>
                <a:cs typeface="Source Sans Pro Light"/>
              </a:rPr>
              <a:t>This is the most important line!</a:t>
            </a:r>
          </a:p>
        </p:txBody>
      </p:sp>
      <p:sp>
        <p:nvSpPr>
          <p:cNvPr id="16" name="Textfeld 15"/>
          <p:cNvSpPr txBox="1"/>
          <p:nvPr/>
        </p:nvSpPr>
        <p:spPr>
          <a:xfrm>
            <a:off x="7473280" y="5991671"/>
            <a:ext cx="2165461" cy="461665"/>
          </a:xfrm>
          <a:prstGeom prst="rect">
            <a:avLst/>
          </a:prstGeom>
          <a:noFill/>
        </p:spPr>
        <p:txBody>
          <a:bodyPr wrap="square" rtlCol="0">
            <a:spAutoFit/>
          </a:bodyPr>
          <a:lstStyle/>
          <a:p>
            <a:pPr algn="r"/>
            <a:r>
              <a:rPr lang="en-GB" sz="1200" kern="0" dirty="0" smtClean="0">
                <a:solidFill>
                  <a:schemeClr val="bg2"/>
                </a:solidFill>
                <a:latin typeface="Source Sans Pro Light"/>
                <a:ea typeface="+mn-ea"/>
                <a:cs typeface="Source Sans Pro Light"/>
              </a:rPr>
              <a:t>Frazier, M.: Overview Coordinate Reference Systems</a:t>
            </a:r>
            <a:endParaRPr lang="en-GB" sz="1200" kern="0" dirty="0">
              <a:solidFill>
                <a:schemeClr val="bg2"/>
              </a:solidFill>
              <a:latin typeface="Source Sans Pro Light"/>
              <a:ea typeface="+mn-ea"/>
              <a:cs typeface="Source Sans Pro Light"/>
            </a:endParaRPr>
          </a:p>
        </p:txBody>
      </p:sp>
      <p:sp>
        <p:nvSpPr>
          <p:cNvPr id="17" name="Rounded Rectangular Callout 9"/>
          <p:cNvSpPr/>
          <p:nvPr>
            <p:custDataLst>
              <p:tags r:id="rId3"/>
            </p:custDataLst>
          </p:nvPr>
        </p:nvSpPr>
        <p:spPr bwMode="auto">
          <a:xfrm>
            <a:off x="2432720" y="1029690"/>
            <a:ext cx="2268240" cy="527102"/>
          </a:xfrm>
          <a:prstGeom prst="wedgeRoundRectCallout">
            <a:avLst>
              <a:gd name="adj1" fmla="val -59220"/>
              <a:gd name="adj2" fmla="val 107933"/>
              <a:gd name="adj3" fmla="val 16667"/>
            </a:avLst>
          </a:prstGeom>
          <a:solidFill>
            <a:srgbClr val="00B050"/>
          </a:solidFill>
          <a:ln w="9525" cap="flat" cmpd="sng" algn="ctr">
            <a:noFill/>
            <a:prstDash val="solid"/>
            <a:round/>
            <a:headEnd type="none" w="med" len="med"/>
            <a:tailEnd type="none" w="med" len="med"/>
          </a:ln>
          <a:effectLst/>
          <a:extLst/>
        </p:spPr>
        <p:txBody>
          <a:bodyPr vert="horz" wrap="square" lIns="91429" tIns="45715" rIns="91429" bIns="45715" numCol="1" rtlCol="0" anchor="ctr" anchorCtr="0" compatLnSpc="1">
            <a:prstTxWarp prst="textNoShape">
              <a:avLst/>
            </a:prstTxWarp>
          </a:bodyPr>
          <a:lstStyle/>
          <a:p>
            <a:pPr defTabSz="914296"/>
            <a:r>
              <a:rPr lang="de-CH" sz="1200" b="1" dirty="0" smtClean="0">
                <a:solidFill>
                  <a:schemeClr val="bg1"/>
                </a:solidFill>
                <a:latin typeface="Source Sans Pro Light"/>
                <a:cs typeface=""/>
              </a:rPr>
              <a:t>proj4string() </a:t>
            </a:r>
            <a:r>
              <a:rPr lang="de-CH" sz="1200" dirty="0" err="1" smtClean="0">
                <a:solidFill>
                  <a:schemeClr val="bg1"/>
                </a:solidFill>
                <a:latin typeface="Source Sans Pro Light"/>
                <a:cs typeface=""/>
              </a:rPr>
              <a:t>to</a:t>
            </a:r>
            <a:r>
              <a:rPr lang="de-CH" sz="1200" dirty="0" smtClean="0">
                <a:solidFill>
                  <a:schemeClr val="bg1"/>
                </a:solidFill>
                <a:latin typeface="Source Sans Pro Light"/>
                <a:cs typeface=""/>
              </a:rPr>
              <a:t> </a:t>
            </a:r>
            <a:r>
              <a:rPr lang="de-CH" sz="1200" dirty="0" err="1" smtClean="0">
                <a:solidFill>
                  <a:schemeClr val="bg1"/>
                </a:solidFill>
                <a:latin typeface="Source Sans Pro Light"/>
                <a:cs typeface=""/>
              </a:rPr>
              <a:t>inspect</a:t>
            </a:r>
            <a:r>
              <a:rPr lang="de-CH" sz="1200" dirty="0" smtClean="0">
                <a:solidFill>
                  <a:schemeClr val="bg1"/>
                </a:solidFill>
                <a:latin typeface="Source Sans Pro Light"/>
                <a:cs typeface=""/>
              </a:rPr>
              <a:t> </a:t>
            </a:r>
            <a:r>
              <a:rPr lang="de-CH" sz="1200" dirty="0" err="1" smtClean="0">
                <a:solidFill>
                  <a:schemeClr val="bg1"/>
                </a:solidFill>
                <a:latin typeface="Source Sans Pro Light"/>
                <a:cs typeface=""/>
              </a:rPr>
              <a:t>the</a:t>
            </a:r>
            <a:r>
              <a:rPr lang="de-CH" sz="1200" dirty="0" smtClean="0">
                <a:solidFill>
                  <a:schemeClr val="bg1"/>
                </a:solidFill>
                <a:latin typeface="Source Sans Pro Light"/>
                <a:cs typeface=""/>
              </a:rPr>
              <a:t> CRS </a:t>
            </a:r>
            <a:r>
              <a:rPr lang="de-CH" sz="1200" dirty="0" err="1" smtClean="0">
                <a:solidFill>
                  <a:schemeClr val="bg1"/>
                </a:solidFill>
                <a:latin typeface="Source Sans Pro Light"/>
                <a:cs typeface=""/>
              </a:rPr>
              <a:t>of</a:t>
            </a:r>
            <a:r>
              <a:rPr lang="de-CH" sz="1200" dirty="0" smtClean="0">
                <a:solidFill>
                  <a:schemeClr val="bg1"/>
                </a:solidFill>
                <a:latin typeface="Source Sans Pro Light"/>
                <a:cs typeface=""/>
              </a:rPr>
              <a:t> a </a:t>
            </a:r>
            <a:r>
              <a:rPr lang="de-CH" sz="1200" dirty="0" err="1" smtClean="0">
                <a:solidFill>
                  <a:schemeClr val="bg1"/>
                </a:solidFill>
                <a:latin typeface="Source Sans Pro Light"/>
                <a:cs typeface=""/>
              </a:rPr>
              <a:t>SpatialPolygonsDataFrame</a:t>
            </a:r>
            <a:endParaRPr lang="en-US" sz="1200" dirty="0">
              <a:solidFill>
                <a:schemeClr val="bg1"/>
              </a:solidFill>
              <a:latin typeface="Source Sans Pro Light"/>
              <a:cs typeface=""/>
            </a:endParaRPr>
          </a:p>
        </p:txBody>
      </p:sp>
      <p:sp>
        <p:nvSpPr>
          <p:cNvPr id="18" name="Rounded Rectangular Callout 9"/>
          <p:cNvSpPr/>
          <p:nvPr>
            <p:custDataLst>
              <p:tags r:id="rId4"/>
            </p:custDataLst>
          </p:nvPr>
        </p:nvSpPr>
        <p:spPr bwMode="auto">
          <a:xfrm>
            <a:off x="1064568" y="2852936"/>
            <a:ext cx="2268240" cy="527102"/>
          </a:xfrm>
          <a:prstGeom prst="wedgeRoundRectCallout">
            <a:avLst>
              <a:gd name="adj1" fmla="val 26822"/>
              <a:gd name="adj2" fmla="val -114739"/>
              <a:gd name="adj3" fmla="val 16667"/>
            </a:avLst>
          </a:prstGeom>
          <a:solidFill>
            <a:srgbClr val="00B050"/>
          </a:solidFill>
          <a:ln w="9525" cap="flat" cmpd="sng" algn="ctr">
            <a:noFill/>
            <a:prstDash val="solid"/>
            <a:round/>
            <a:headEnd type="none" w="med" len="med"/>
            <a:tailEnd type="none" w="med" len="med"/>
          </a:ln>
          <a:effectLst/>
          <a:extLst/>
        </p:spPr>
        <p:txBody>
          <a:bodyPr vert="horz" wrap="square" lIns="91429" tIns="45715" rIns="91429" bIns="45715" numCol="1" rtlCol="0" anchor="ctr" anchorCtr="0" compatLnSpc="1">
            <a:prstTxWarp prst="textNoShape">
              <a:avLst/>
            </a:prstTxWarp>
          </a:bodyPr>
          <a:lstStyle/>
          <a:p>
            <a:pPr defTabSz="914296"/>
            <a:r>
              <a:rPr lang="de-CH" sz="1200" b="1" dirty="0" err="1" smtClean="0">
                <a:solidFill>
                  <a:schemeClr val="bg1"/>
                </a:solidFill>
                <a:latin typeface="Source Sans Pro Light"/>
                <a:cs typeface=""/>
              </a:rPr>
              <a:t>spTransform</a:t>
            </a:r>
            <a:r>
              <a:rPr lang="de-CH" sz="1200" b="1" dirty="0" smtClean="0">
                <a:solidFill>
                  <a:schemeClr val="bg1"/>
                </a:solidFill>
                <a:latin typeface="Source Sans Pro Light"/>
                <a:cs typeface=""/>
              </a:rPr>
              <a:t>() </a:t>
            </a:r>
            <a:r>
              <a:rPr lang="de-CH" sz="1200" dirty="0" err="1" smtClean="0">
                <a:solidFill>
                  <a:schemeClr val="bg1"/>
                </a:solidFill>
                <a:latin typeface="Source Sans Pro Light"/>
                <a:cs typeface=""/>
              </a:rPr>
              <a:t>to</a:t>
            </a:r>
            <a:r>
              <a:rPr lang="de-CH" sz="1200" dirty="0" smtClean="0">
                <a:solidFill>
                  <a:schemeClr val="bg1"/>
                </a:solidFill>
                <a:latin typeface="Source Sans Pro Light"/>
                <a:cs typeface=""/>
              </a:rPr>
              <a:t> </a:t>
            </a:r>
            <a:r>
              <a:rPr lang="de-CH" sz="1200" dirty="0" err="1" smtClean="0">
                <a:solidFill>
                  <a:schemeClr val="bg1"/>
                </a:solidFill>
                <a:latin typeface="Source Sans Pro Light"/>
                <a:cs typeface=""/>
              </a:rPr>
              <a:t>change</a:t>
            </a:r>
            <a:r>
              <a:rPr lang="de-CH" sz="1200" dirty="0" smtClean="0">
                <a:solidFill>
                  <a:schemeClr val="bg1"/>
                </a:solidFill>
                <a:latin typeface="Source Sans Pro Light"/>
                <a:cs typeface=""/>
              </a:rPr>
              <a:t> </a:t>
            </a:r>
            <a:r>
              <a:rPr lang="de-CH" sz="1200" dirty="0" err="1" smtClean="0">
                <a:solidFill>
                  <a:schemeClr val="bg1"/>
                </a:solidFill>
                <a:latin typeface="Source Sans Pro Light"/>
                <a:cs typeface=""/>
              </a:rPr>
              <a:t>the</a:t>
            </a:r>
            <a:r>
              <a:rPr lang="de-CH" sz="1200" dirty="0" smtClean="0">
                <a:solidFill>
                  <a:schemeClr val="bg1"/>
                </a:solidFill>
                <a:latin typeface="Source Sans Pro Light"/>
                <a:cs typeface=""/>
              </a:rPr>
              <a:t> </a:t>
            </a:r>
            <a:r>
              <a:rPr lang="de-CH" sz="1200" dirty="0" err="1" smtClean="0">
                <a:solidFill>
                  <a:schemeClr val="bg1"/>
                </a:solidFill>
                <a:latin typeface="Source Sans Pro Light"/>
                <a:cs typeface=""/>
              </a:rPr>
              <a:t>current</a:t>
            </a:r>
            <a:r>
              <a:rPr lang="de-CH" sz="1200" dirty="0" smtClean="0">
                <a:solidFill>
                  <a:schemeClr val="bg1"/>
                </a:solidFill>
                <a:latin typeface="Source Sans Pro Light"/>
                <a:cs typeface=""/>
              </a:rPr>
              <a:t> CRS</a:t>
            </a:r>
            <a:endParaRPr lang="en-US" sz="1200" dirty="0">
              <a:solidFill>
                <a:schemeClr val="bg1"/>
              </a:solidFill>
              <a:latin typeface="Source Sans Pro Light"/>
              <a:cs typeface=""/>
            </a:endParaRPr>
          </a:p>
        </p:txBody>
      </p:sp>
    </p:spTree>
    <p:extLst>
      <p:ext uri="{BB962C8B-B14F-4D97-AF65-F5344CB8AC3E}">
        <p14:creationId xmlns:p14="http://schemas.microsoft.com/office/powerpoint/2010/main" val="21645007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GB" dirty="0" smtClean="0"/>
              <a:t>The first map shows </a:t>
            </a:r>
            <a:r>
              <a:rPr lang="en-GB" dirty="0" smtClean="0"/>
              <a:t>the ZIP codes in which the retailer has at least one customer</a:t>
            </a:r>
            <a:endParaRPr lang="en-GB" dirty="0"/>
          </a:p>
        </p:txBody>
      </p:sp>
      <p:sp>
        <p:nvSpPr>
          <p:cNvPr id="6" name="Textplatzhalter 5"/>
          <p:cNvSpPr>
            <a:spLocks noGrp="1"/>
          </p:cNvSpPr>
          <p:nvPr>
            <p:ph type="body" sz="quarter" idx="14"/>
          </p:nvPr>
        </p:nvSpPr>
        <p:spPr/>
        <p:txBody>
          <a:bodyPr/>
          <a:lstStyle/>
          <a:p>
            <a:r>
              <a:rPr lang="en-GB" b="1" dirty="0" smtClean="0">
                <a:solidFill>
                  <a:schemeClr val="bg1"/>
                </a:solidFill>
              </a:rPr>
              <a:t>Maps</a:t>
            </a:r>
            <a:endParaRPr lang="en-GB" b="1" dirty="0">
              <a:solidFill>
                <a:schemeClr val="bg1"/>
              </a:solidFill>
            </a:endParaRPr>
          </a:p>
        </p:txBody>
      </p:sp>
      <p:grpSp>
        <p:nvGrpSpPr>
          <p:cNvPr id="7" name="Gruppieren 6"/>
          <p:cNvGrpSpPr/>
          <p:nvPr/>
        </p:nvGrpSpPr>
        <p:grpSpPr>
          <a:xfrm>
            <a:off x="0" y="6598784"/>
            <a:ext cx="9914384" cy="260648"/>
            <a:chOff x="0" y="6598784"/>
            <a:chExt cx="9914384" cy="260648"/>
          </a:xfrm>
        </p:grpSpPr>
        <p:grpSp>
          <p:nvGrpSpPr>
            <p:cNvPr id="8" name="Gruppieren 7"/>
            <p:cNvGrpSpPr/>
            <p:nvPr/>
          </p:nvGrpSpPr>
          <p:grpSpPr>
            <a:xfrm>
              <a:off x="0" y="6598784"/>
              <a:ext cx="9914384" cy="260648"/>
              <a:chOff x="0" y="6598784"/>
              <a:chExt cx="9914384" cy="260648"/>
            </a:xfrm>
          </p:grpSpPr>
          <p:sp>
            <p:nvSpPr>
              <p:cNvPr id="10" name="Rectangle 7"/>
              <p:cNvSpPr/>
              <p:nvPr>
                <p:custDataLst>
                  <p:tags r:id="rId1"/>
                </p:custDataLst>
              </p:nvPr>
            </p:nvSpPr>
            <p:spPr bwMode="auto">
              <a:xfrm>
                <a:off x="0" y="6614991"/>
                <a:ext cx="5601072" cy="243009"/>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r>
                  <a:rPr lang="en-US" sz="1200" dirty="0" smtClean="0">
                    <a:solidFill>
                      <a:schemeClr val="bg1">
                        <a:lumMod val="75000"/>
                      </a:schemeClr>
                    </a:solidFill>
                    <a:latin typeface="Source Sans Pro Light" panose="020B0403030403020204" pitchFamily="34" charset="0"/>
                    <a:cs typeface="Source Sans Pro Light"/>
                  </a:rPr>
                  <a:t>Mapping Customers |       Implementation in R</a:t>
                </a:r>
                <a:endParaRPr lang="en-US" sz="1200" dirty="0">
                  <a:solidFill>
                    <a:schemeClr val="bg1">
                      <a:lumMod val="75000"/>
                    </a:schemeClr>
                  </a:solidFill>
                  <a:latin typeface="Source Sans Pro Light" panose="020B0403030403020204" pitchFamily="34" charset="0"/>
                  <a:cs typeface="Source Sans Pro"/>
                </a:endParaRPr>
              </a:p>
            </p:txBody>
          </p:sp>
          <p:sp>
            <p:nvSpPr>
              <p:cNvPr id="11" name="Rectangle 7"/>
              <p:cNvSpPr/>
              <p:nvPr>
                <p:custDataLst>
                  <p:tags r:id="rId2"/>
                </p:custDataLst>
              </p:nvPr>
            </p:nvSpPr>
            <p:spPr bwMode="auto">
              <a:xfrm>
                <a:off x="5673080" y="6598784"/>
                <a:ext cx="4241304" cy="26064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pPr algn="r"/>
                <a:r>
                  <a:rPr lang="en-US" sz="1200" dirty="0" smtClean="0">
                    <a:solidFill>
                      <a:schemeClr val="bg1">
                        <a:lumMod val="75000"/>
                      </a:schemeClr>
                    </a:solidFill>
                    <a:latin typeface="Source Sans Pro Light" panose="020B0403030403020204" pitchFamily="34" charset="0"/>
                    <a:cs typeface="Source Sans Pro"/>
                    <a:sym typeface="Monotype Sorts"/>
                  </a:rPr>
                  <a:t>Salome </a:t>
                </a:r>
                <a:r>
                  <a:rPr lang="en-US" sz="1200" dirty="0">
                    <a:solidFill>
                      <a:schemeClr val="bg1">
                        <a:lumMod val="75000"/>
                      </a:schemeClr>
                    </a:solidFill>
                    <a:latin typeface="Source Sans Pro Light" panose="020B0403030403020204" pitchFamily="34" charset="0"/>
                    <a:cs typeface="Source Sans Pro"/>
                    <a:sym typeface="Monotype Sorts"/>
                  </a:rPr>
                  <a:t>Lang</a:t>
                </a:r>
              </a:p>
            </p:txBody>
          </p:sp>
        </p:grpSp>
        <p:sp>
          <p:nvSpPr>
            <p:cNvPr id="9" name="Ellipse 8"/>
            <p:cNvSpPr/>
            <p:nvPr/>
          </p:nvSpPr>
          <p:spPr bwMode="auto">
            <a:xfrm>
              <a:off x="1460624" y="6655292"/>
              <a:ext cx="108000" cy="108000"/>
            </a:xfrm>
            <a:prstGeom prst="ellipse">
              <a:avLst/>
            </a:prstGeom>
            <a:solidFill>
              <a:schemeClr val="bg1">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CH" sz="850" b="1" dirty="0" smtClean="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rPr>
                <a:t>3</a:t>
              </a:r>
              <a:endParaRPr kumimoji="0" lang="de-CH" sz="850" b="1" i="0" u="none" strike="noStrike" normalizeH="0" baseline="0"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grpSp>
      <p:pic>
        <p:nvPicPr>
          <p:cNvPr id="16" name="Grafik 15"/>
          <p:cNvPicPr>
            <a:picLocks noChangeAspect="1"/>
          </p:cNvPicPr>
          <p:nvPr/>
        </p:nvPicPr>
        <p:blipFill rotWithShape="1">
          <a:blip r:embed="rId4"/>
          <a:srcRect l="830"/>
          <a:stretch/>
        </p:blipFill>
        <p:spPr>
          <a:xfrm>
            <a:off x="886520" y="1324694"/>
            <a:ext cx="8132961" cy="5200650"/>
          </a:xfrm>
          <a:prstGeom prst="rect">
            <a:avLst/>
          </a:prstGeom>
        </p:spPr>
      </p:pic>
    </p:spTree>
    <p:extLst>
      <p:ext uri="{BB962C8B-B14F-4D97-AF65-F5344CB8AC3E}">
        <p14:creationId xmlns:p14="http://schemas.microsoft.com/office/powerpoint/2010/main" val="4387903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GB" dirty="0" smtClean="0"/>
              <a:t>The plot with the absolute numbers answers the wrong question</a:t>
            </a:r>
            <a:endParaRPr lang="en-GB" dirty="0"/>
          </a:p>
        </p:txBody>
      </p:sp>
      <p:sp>
        <p:nvSpPr>
          <p:cNvPr id="6" name="Textplatzhalter 5"/>
          <p:cNvSpPr>
            <a:spLocks noGrp="1"/>
          </p:cNvSpPr>
          <p:nvPr>
            <p:ph type="body" sz="quarter" idx="12"/>
          </p:nvPr>
        </p:nvSpPr>
        <p:spPr/>
        <p:txBody>
          <a:bodyPr/>
          <a:lstStyle/>
          <a:p>
            <a:r>
              <a:rPr lang="en-GB" b="1" dirty="0" smtClean="0">
                <a:solidFill>
                  <a:schemeClr val="bg1"/>
                </a:solidFill>
              </a:rPr>
              <a:t>Maps</a:t>
            </a:r>
            <a:endParaRPr lang="en-GB" b="1" dirty="0">
              <a:solidFill>
                <a:schemeClr val="bg1"/>
              </a:solidFill>
            </a:endParaRPr>
          </a:p>
        </p:txBody>
      </p:sp>
      <p:sp>
        <p:nvSpPr>
          <p:cNvPr id="13" name="Textplatzhalter 12"/>
          <p:cNvSpPr>
            <a:spLocks noGrp="1"/>
          </p:cNvSpPr>
          <p:nvPr>
            <p:ph type="body" sz="quarter" idx="14"/>
          </p:nvPr>
        </p:nvSpPr>
        <p:spPr/>
        <p:txBody>
          <a:bodyPr/>
          <a:lstStyle/>
          <a:p>
            <a:r>
              <a:rPr lang="en-GB" b="1" dirty="0" smtClean="0">
                <a:solidFill>
                  <a:schemeClr val="bg1"/>
                </a:solidFill>
              </a:rPr>
              <a:t>Maps</a:t>
            </a:r>
            <a:endParaRPr lang="en-GB" b="1" dirty="0">
              <a:solidFill>
                <a:schemeClr val="bg1"/>
              </a:solidFill>
            </a:endParaRPr>
          </a:p>
        </p:txBody>
      </p:sp>
      <p:grpSp>
        <p:nvGrpSpPr>
          <p:cNvPr id="7" name="Gruppieren 6"/>
          <p:cNvGrpSpPr/>
          <p:nvPr/>
        </p:nvGrpSpPr>
        <p:grpSpPr>
          <a:xfrm>
            <a:off x="0" y="6598784"/>
            <a:ext cx="9914384" cy="260648"/>
            <a:chOff x="0" y="6598784"/>
            <a:chExt cx="9914384" cy="260648"/>
          </a:xfrm>
        </p:grpSpPr>
        <p:grpSp>
          <p:nvGrpSpPr>
            <p:cNvPr id="8" name="Gruppieren 7"/>
            <p:cNvGrpSpPr/>
            <p:nvPr/>
          </p:nvGrpSpPr>
          <p:grpSpPr>
            <a:xfrm>
              <a:off x="0" y="6598784"/>
              <a:ext cx="9914384" cy="260648"/>
              <a:chOff x="0" y="6598784"/>
              <a:chExt cx="9914384" cy="260648"/>
            </a:xfrm>
          </p:grpSpPr>
          <p:sp>
            <p:nvSpPr>
              <p:cNvPr id="10" name="Rectangle 7"/>
              <p:cNvSpPr/>
              <p:nvPr>
                <p:custDataLst>
                  <p:tags r:id="rId3"/>
                </p:custDataLst>
              </p:nvPr>
            </p:nvSpPr>
            <p:spPr bwMode="auto">
              <a:xfrm>
                <a:off x="0" y="6614991"/>
                <a:ext cx="5601072" cy="243009"/>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r>
                  <a:rPr lang="en-US" sz="1200" dirty="0" smtClean="0">
                    <a:solidFill>
                      <a:schemeClr val="bg1">
                        <a:lumMod val="75000"/>
                      </a:schemeClr>
                    </a:solidFill>
                    <a:latin typeface="Source Sans Pro Light" panose="020B0403030403020204" pitchFamily="34" charset="0"/>
                    <a:cs typeface="Source Sans Pro Light"/>
                  </a:rPr>
                  <a:t>Mapping Customers |       Implementation in R</a:t>
                </a:r>
                <a:endParaRPr lang="en-US" sz="1200" dirty="0">
                  <a:solidFill>
                    <a:schemeClr val="bg1">
                      <a:lumMod val="75000"/>
                    </a:schemeClr>
                  </a:solidFill>
                  <a:latin typeface="Source Sans Pro Light" panose="020B0403030403020204" pitchFamily="34" charset="0"/>
                  <a:cs typeface="Source Sans Pro"/>
                </a:endParaRPr>
              </a:p>
            </p:txBody>
          </p:sp>
          <p:sp>
            <p:nvSpPr>
              <p:cNvPr id="11" name="Rectangle 7"/>
              <p:cNvSpPr/>
              <p:nvPr>
                <p:custDataLst>
                  <p:tags r:id="rId4"/>
                </p:custDataLst>
              </p:nvPr>
            </p:nvSpPr>
            <p:spPr bwMode="auto">
              <a:xfrm>
                <a:off x="5673080" y="6598784"/>
                <a:ext cx="4241304" cy="26064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pPr algn="r"/>
                <a:r>
                  <a:rPr lang="en-US" sz="1200" dirty="0" smtClean="0">
                    <a:solidFill>
                      <a:schemeClr val="bg1">
                        <a:lumMod val="75000"/>
                      </a:schemeClr>
                    </a:solidFill>
                    <a:latin typeface="Source Sans Pro Light" panose="020B0403030403020204" pitchFamily="34" charset="0"/>
                    <a:cs typeface="Source Sans Pro"/>
                    <a:sym typeface="Monotype Sorts"/>
                  </a:rPr>
                  <a:t>Salome </a:t>
                </a:r>
                <a:r>
                  <a:rPr lang="en-US" sz="1200" dirty="0">
                    <a:solidFill>
                      <a:schemeClr val="bg1">
                        <a:lumMod val="75000"/>
                      </a:schemeClr>
                    </a:solidFill>
                    <a:latin typeface="Source Sans Pro Light" panose="020B0403030403020204" pitchFamily="34" charset="0"/>
                    <a:cs typeface="Source Sans Pro"/>
                    <a:sym typeface="Monotype Sorts"/>
                  </a:rPr>
                  <a:t>Lang</a:t>
                </a:r>
              </a:p>
            </p:txBody>
          </p:sp>
        </p:grpSp>
        <p:sp>
          <p:nvSpPr>
            <p:cNvPr id="9" name="Ellipse 8"/>
            <p:cNvSpPr/>
            <p:nvPr/>
          </p:nvSpPr>
          <p:spPr bwMode="auto">
            <a:xfrm>
              <a:off x="1460624" y="6655292"/>
              <a:ext cx="108000" cy="108000"/>
            </a:xfrm>
            <a:prstGeom prst="ellipse">
              <a:avLst/>
            </a:prstGeom>
            <a:solidFill>
              <a:schemeClr val="bg1">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CH" sz="850" b="1" dirty="0" smtClean="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rPr>
                <a:t>3</a:t>
              </a:r>
              <a:endParaRPr kumimoji="0" lang="de-CH" sz="850" b="1" i="0" u="none" strike="noStrike" normalizeH="0" baseline="0"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grpSp>
      <p:pic>
        <p:nvPicPr>
          <p:cNvPr id="4" name="Grafik 3"/>
          <p:cNvPicPr>
            <a:picLocks noChangeAspect="1"/>
          </p:cNvPicPr>
          <p:nvPr/>
        </p:nvPicPr>
        <p:blipFill rotWithShape="1">
          <a:blip r:embed="rId6"/>
          <a:srcRect l="14294"/>
          <a:stretch/>
        </p:blipFill>
        <p:spPr>
          <a:xfrm>
            <a:off x="4953000" y="1628800"/>
            <a:ext cx="4752528" cy="3892428"/>
          </a:xfrm>
          <a:prstGeom prst="rect">
            <a:avLst/>
          </a:prstGeom>
        </p:spPr>
      </p:pic>
      <p:pic>
        <p:nvPicPr>
          <p:cNvPr id="2" name="Grafik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424" y="2400116"/>
            <a:ext cx="4795576" cy="3121112"/>
          </a:xfrm>
          <a:prstGeom prst="rect">
            <a:avLst/>
          </a:prstGeom>
        </p:spPr>
      </p:pic>
      <p:sp>
        <p:nvSpPr>
          <p:cNvPr id="15" name="Rounded Rectangular Callout 7"/>
          <p:cNvSpPr/>
          <p:nvPr>
            <p:custDataLst>
              <p:tags r:id="rId1"/>
            </p:custDataLst>
          </p:nvPr>
        </p:nvSpPr>
        <p:spPr bwMode="auto">
          <a:xfrm>
            <a:off x="2688656" y="1506154"/>
            <a:ext cx="1605573" cy="761830"/>
          </a:xfrm>
          <a:prstGeom prst="wedgeRoundRectCallout">
            <a:avLst>
              <a:gd name="adj1" fmla="val 4032"/>
              <a:gd name="adj2" fmla="val 118373"/>
              <a:gd name="adj3" fmla="val 16667"/>
            </a:avLst>
          </a:prstGeom>
          <a:solidFill>
            <a:srgbClr val="FFC000"/>
          </a:solidFill>
          <a:ln w="9525" cap="flat" cmpd="sng" algn="ctr">
            <a:noFill/>
            <a:prstDash val="solid"/>
            <a:round/>
            <a:headEnd type="none" w="med" len="med"/>
            <a:tailEnd type="none" w="med" len="med"/>
          </a:ln>
          <a:effectLst/>
          <a:extLst/>
        </p:spPr>
        <p:txBody>
          <a:bodyPr vert="horz" wrap="square" lIns="91429" tIns="45715" rIns="91429" bIns="45715" numCol="1" rtlCol="0" anchor="ctr" anchorCtr="0" compatLnSpc="1">
            <a:prstTxWarp prst="textNoShape">
              <a:avLst/>
            </a:prstTxWarp>
          </a:bodyPr>
          <a:lstStyle/>
          <a:p>
            <a:pPr defTabSz="914296"/>
            <a:r>
              <a:rPr lang="en-GB" sz="1200" dirty="0" smtClean="0">
                <a:latin typeface="Source Sans Pro Light"/>
                <a:cs typeface="Source Sans Pro Light"/>
              </a:rPr>
              <a:t>The brighter areas are the ones with more customers</a:t>
            </a:r>
            <a:endParaRPr lang="en-GB" sz="1200" dirty="0">
              <a:latin typeface="Source Sans Pro Light"/>
              <a:cs typeface="Source Sans Pro Light"/>
            </a:endParaRPr>
          </a:p>
        </p:txBody>
      </p:sp>
      <p:sp>
        <p:nvSpPr>
          <p:cNvPr id="17" name="Rounded Rectangular Callout 7"/>
          <p:cNvSpPr/>
          <p:nvPr>
            <p:custDataLst>
              <p:tags r:id="rId2"/>
            </p:custDataLst>
          </p:nvPr>
        </p:nvSpPr>
        <p:spPr bwMode="auto">
          <a:xfrm>
            <a:off x="5385048" y="5610218"/>
            <a:ext cx="1800200" cy="627094"/>
          </a:xfrm>
          <a:prstGeom prst="wedgeRoundRectCallout">
            <a:avLst>
              <a:gd name="adj1" fmla="val 35093"/>
              <a:gd name="adj2" fmla="val -109539"/>
              <a:gd name="adj3" fmla="val 16667"/>
            </a:avLst>
          </a:prstGeom>
          <a:solidFill>
            <a:srgbClr val="FFC000"/>
          </a:solidFill>
          <a:ln w="9525" cap="flat" cmpd="sng" algn="ctr">
            <a:noFill/>
            <a:prstDash val="solid"/>
            <a:round/>
            <a:headEnd type="none" w="med" len="med"/>
            <a:tailEnd type="none" w="med" len="med"/>
          </a:ln>
          <a:effectLst/>
          <a:extLst/>
        </p:spPr>
        <p:txBody>
          <a:bodyPr vert="horz" wrap="square" lIns="91429" tIns="45715" rIns="91429" bIns="45715" numCol="1" rtlCol="0" anchor="ctr" anchorCtr="0" compatLnSpc="1">
            <a:prstTxWarp prst="textNoShape">
              <a:avLst/>
            </a:prstTxWarp>
          </a:bodyPr>
          <a:lstStyle/>
          <a:p>
            <a:pPr defTabSz="914296"/>
            <a:r>
              <a:rPr lang="en-GB" sz="1200" dirty="0" smtClean="0">
                <a:latin typeface="Source Sans Pro Light"/>
                <a:cs typeface="Source Sans Pro Light"/>
              </a:rPr>
              <a:t>The official population statistics show a very similar map</a:t>
            </a:r>
            <a:endParaRPr lang="en-GB" sz="1200" dirty="0">
              <a:latin typeface="Source Sans Pro Light"/>
              <a:cs typeface="Source Sans Pro Light"/>
            </a:endParaRPr>
          </a:p>
        </p:txBody>
      </p:sp>
      <p:sp>
        <p:nvSpPr>
          <p:cNvPr id="18" name="Textfeld 17"/>
          <p:cNvSpPr txBox="1"/>
          <p:nvPr/>
        </p:nvSpPr>
        <p:spPr>
          <a:xfrm>
            <a:off x="7324043" y="5991671"/>
            <a:ext cx="2381485" cy="646331"/>
          </a:xfrm>
          <a:prstGeom prst="rect">
            <a:avLst/>
          </a:prstGeom>
          <a:noFill/>
        </p:spPr>
        <p:txBody>
          <a:bodyPr wrap="square" rtlCol="0">
            <a:spAutoFit/>
          </a:bodyPr>
          <a:lstStyle/>
          <a:p>
            <a:pPr algn="r"/>
            <a:r>
              <a:rPr lang="en-GB" sz="1200" kern="0" dirty="0">
                <a:solidFill>
                  <a:schemeClr val="bg2"/>
                </a:solidFill>
                <a:latin typeface="Source Sans Pro Light"/>
                <a:ea typeface="+mn-ea"/>
                <a:cs typeface="Source Sans Pro Light"/>
              </a:rPr>
              <a:t>https://www.atlas.bfs.admin.ch/maps/13/map/mapIdOnly/0_de.html</a:t>
            </a:r>
          </a:p>
          <a:p>
            <a:pPr algn="r"/>
            <a:endParaRPr lang="en-GB" sz="1200" kern="0" dirty="0">
              <a:solidFill>
                <a:schemeClr val="bg2"/>
              </a:solidFill>
              <a:latin typeface="Source Sans Pro Light"/>
              <a:ea typeface="+mn-ea"/>
              <a:cs typeface="Source Sans Pro Light"/>
            </a:endParaRPr>
          </a:p>
        </p:txBody>
      </p:sp>
    </p:spTree>
    <p:extLst>
      <p:ext uri="{BB962C8B-B14F-4D97-AF65-F5344CB8AC3E}">
        <p14:creationId xmlns:p14="http://schemas.microsoft.com/office/powerpoint/2010/main" val="31387427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GB" dirty="0" smtClean="0"/>
              <a:t>This the map for the number of customers  weighted by population density…</a:t>
            </a:r>
            <a:endParaRPr lang="en-GB" dirty="0"/>
          </a:p>
        </p:txBody>
      </p:sp>
      <p:sp>
        <p:nvSpPr>
          <p:cNvPr id="6" name="Textplatzhalter 5"/>
          <p:cNvSpPr>
            <a:spLocks noGrp="1"/>
          </p:cNvSpPr>
          <p:nvPr>
            <p:ph type="body" sz="quarter" idx="14"/>
          </p:nvPr>
        </p:nvSpPr>
        <p:spPr/>
        <p:txBody>
          <a:bodyPr/>
          <a:lstStyle/>
          <a:p>
            <a:r>
              <a:rPr lang="en-GB" b="1" dirty="0" smtClean="0">
                <a:solidFill>
                  <a:schemeClr val="bg1"/>
                </a:solidFill>
              </a:rPr>
              <a:t>Maps</a:t>
            </a:r>
            <a:endParaRPr lang="en-GB" b="1" dirty="0">
              <a:solidFill>
                <a:schemeClr val="bg1"/>
              </a:solidFill>
            </a:endParaRPr>
          </a:p>
        </p:txBody>
      </p:sp>
      <p:grpSp>
        <p:nvGrpSpPr>
          <p:cNvPr id="7" name="Gruppieren 6"/>
          <p:cNvGrpSpPr/>
          <p:nvPr/>
        </p:nvGrpSpPr>
        <p:grpSpPr>
          <a:xfrm>
            <a:off x="0" y="6598784"/>
            <a:ext cx="9914384" cy="260648"/>
            <a:chOff x="0" y="6598784"/>
            <a:chExt cx="9914384" cy="260648"/>
          </a:xfrm>
        </p:grpSpPr>
        <p:grpSp>
          <p:nvGrpSpPr>
            <p:cNvPr id="8" name="Gruppieren 7"/>
            <p:cNvGrpSpPr/>
            <p:nvPr/>
          </p:nvGrpSpPr>
          <p:grpSpPr>
            <a:xfrm>
              <a:off x="0" y="6598784"/>
              <a:ext cx="9914384" cy="260648"/>
              <a:chOff x="0" y="6598784"/>
              <a:chExt cx="9914384" cy="260648"/>
            </a:xfrm>
          </p:grpSpPr>
          <p:sp>
            <p:nvSpPr>
              <p:cNvPr id="10" name="Rectangle 7"/>
              <p:cNvSpPr/>
              <p:nvPr>
                <p:custDataLst>
                  <p:tags r:id="rId1"/>
                </p:custDataLst>
              </p:nvPr>
            </p:nvSpPr>
            <p:spPr bwMode="auto">
              <a:xfrm>
                <a:off x="0" y="6614991"/>
                <a:ext cx="5601072" cy="243009"/>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r>
                  <a:rPr lang="en-US" sz="1200" dirty="0" smtClean="0">
                    <a:solidFill>
                      <a:schemeClr val="bg1">
                        <a:lumMod val="75000"/>
                      </a:schemeClr>
                    </a:solidFill>
                    <a:latin typeface="Source Sans Pro Light" panose="020B0403030403020204" pitchFamily="34" charset="0"/>
                    <a:cs typeface="Source Sans Pro Light"/>
                  </a:rPr>
                  <a:t>Mapping Customers |       Implementation in R</a:t>
                </a:r>
                <a:endParaRPr lang="en-US" sz="1200" dirty="0">
                  <a:solidFill>
                    <a:schemeClr val="bg1">
                      <a:lumMod val="75000"/>
                    </a:schemeClr>
                  </a:solidFill>
                  <a:latin typeface="Source Sans Pro Light" panose="020B0403030403020204" pitchFamily="34" charset="0"/>
                  <a:cs typeface="Source Sans Pro"/>
                </a:endParaRPr>
              </a:p>
            </p:txBody>
          </p:sp>
          <p:sp>
            <p:nvSpPr>
              <p:cNvPr id="11" name="Rectangle 7"/>
              <p:cNvSpPr/>
              <p:nvPr>
                <p:custDataLst>
                  <p:tags r:id="rId2"/>
                </p:custDataLst>
              </p:nvPr>
            </p:nvSpPr>
            <p:spPr bwMode="auto">
              <a:xfrm>
                <a:off x="5673080" y="6598784"/>
                <a:ext cx="4241304" cy="26064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pPr algn="r"/>
                <a:r>
                  <a:rPr lang="en-US" sz="1200" dirty="0" smtClean="0">
                    <a:solidFill>
                      <a:schemeClr val="bg1">
                        <a:lumMod val="75000"/>
                      </a:schemeClr>
                    </a:solidFill>
                    <a:latin typeface="Source Sans Pro Light" panose="020B0403030403020204" pitchFamily="34" charset="0"/>
                    <a:cs typeface="Source Sans Pro"/>
                    <a:sym typeface="Monotype Sorts"/>
                  </a:rPr>
                  <a:t>Salome </a:t>
                </a:r>
                <a:r>
                  <a:rPr lang="en-US" sz="1200" dirty="0">
                    <a:solidFill>
                      <a:schemeClr val="bg1">
                        <a:lumMod val="75000"/>
                      </a:schemeClr>
                    </a:solidFill>
                    <a:latin typeface="Source Sans Pro Light" panose="020B0403030403020204" pitchFamily="34" charset="0"/>
                    <a:cs typeface="Source Sans Pro"/>
                    <a:sym typeface="Monotype Sorts"/>
                  </a:rPr>
                  <a:t>Lang</a:t>
                </a:r>
              </a:p>
            </p:txBody>
          </p:sp>
        </p:grpSp>
        <p:sp>
          <p:nvSpPr>
            <p:cNvPr id="9" name="Ellipse 8"/>
            <p:cNvSpPr/>
            <p:nvPr/>
          </p:nvSpPr>
          <p:spPr bwMode="auto">
            <a:xfrm>
              <a:off x="1460624" y="6655292"/>
              <a:ext cx="108000" cy="108000"/>
            </a:xfrm>
            <a:prstGeom prst="ellipse">
              <a:avLst/>
            </a:prstGeom>
            <a:solidFill>
              <a:schemeClr val="bg1">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CH" sz="850" b="1" dirty="0" smtClean="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rPr>
                <a:t>3</a:t>
              </a:r>
              <a:endParaRPr kumimoji="0" lang="de-CH" sz="850" b="1" i="0" u="none" strike="noStrike" normalizeH="0" baseline="0"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grpSp>
      <p:pic>
        <p:nvPicPr>
          <p:cNvPr id="2" name="Inhaltsplatzhalter 1"/>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584772" y="1555750"/>
            <a:ext cx="6736455" cy="4384675"/>
          </a:xfrm>
        </p:spPr>
      </p:pic>
    </p:spTree>
    <p:extLst>
      <p:ext uri="{BB962C8B-B14F-4D97-AF65-F5344CB8AC3E}">
        <p14:creationId xmlns:p14="http://schemas.microsoft.com/office/powerpoint/2010/main" val="9557867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GB" dirty="0" smtClean="0"/>
              <a:t>…and it has pop ups and a zoom</a:t>
            </a:r>
            <a:endParaRPr lang="en-GB" dirty="0"/>
          </a:p>
        </p:txBody>
      </p:sp>
      <p:sp>
        <p:nvSpPr>
          <p:cNvPr id="6" name="Textplatzhalter 5"/>
          <p:cNvSpPr>
            <a:spLocks noGrp="1"/>
          </p:cNvSpPr>
          <p:nvPr>
            <p:ph type="body" sz="quarter" idx="14"/>
          </p:nvPr>
        </p:nvSpPr>
        <p:spPr/>
        <p:txBody>
          <a:bodyPr/>
          <a:lstStyle/>
          <a:p>
            <a:r>
              <a:rPr lang="en-GB" b="1" dirty="0" smtClean="0">
                <a:solidFill>
                  <a:schemeClr val="bg1"/>
                </a:solidFill>
              </a:rPr>
              <a:t>Maps</a:t>
            </a:r>
            <a:endParaRPr lang="en-GB" b="1" dirty="0">
              <a:solidFill>
                <a:schemeClr val="bg1"/>
              </a:solidFill>
            </a:endParaRPr>
          </a:p>
        </p:txBody>
      </p:sp>
      <p:grpSp>
        <p:nvGrpSpPr>
          <p:cNvPr id="7" name="Gruppieren 6"/>
          <p:cNvGrpSpPr/>
          <p:nvPr/>
        </p:nvGrpSpPr>
        <p:grpSpPr>
          <a:xfrm>
            <a:off x="0" y="6598784"/>
            <a:ext cx="9914384" cy="260648"/>
            <a:chOff x="0" y="6598784"/>
            <a:chExt cx="9914384" cy="260648"/>
          </a:xfrm>
        </p:grpSpPr>
        <p:grpSp>
          <p:nvGrpSpPr>
            <p:cNvPr id="8" name="Gruppieren 7"/>
            <p:cNvGrpSpPr/>
            <p:nvPr/>
          </p:nvGrpSpPr>
          <p:grpSpPr>
            <a:xfrm>
              <a:off x="0" y="6598784"/>
              <a:ext cx="9914384" cy="260648"/>
              <a:chOff x="0" y="6598784"/>
              <a:chExt cx="9914384" cy="260648"/>
            </a:xfrm>
          </p:grpSpPr>
          <p:sp>
            <p:nvSpPr>
              <p:cNvPr id="10" name="Rectangle 7"/>
              <p:cNvSpPr/>
              <p:nvPr>
                <p:custDataLst>
                  <p:tags r:id="rId1"/>
                </p:custDataLst>
              </p:nvPr>
            </p:nvSpPr>
            <p:spPr bwMode="auto">
              <a:xfrm>
                <a:off x="0" y="6614991"/>
                <a:ext cx="5601072" cy="243009"/>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r>
                  <a:rPr lang="en-US" sz="1200" dirty="0" smtClean="0">
                    <a:solidFill>
                      <a:schemeClr val="bg1">
                        <a:lumMod val="75000"/>
                      </a:schemeClr>
                    </a:solidFill>
                    <a:latin typeface="Source Sans Pro Light" panose="020B0403030403020204" pitchFamily="34" charset="0"/>
                    <a:cs typeface="Source Sans Pro Light"/>
                  </a:rPr>
                  <a:t>Mapping Customers |       Implementation in R</a:t>
                </a:r>
                <a:endParaRPr lang="en-US" sz="1200" dirty="0">
                  <a:solidFill>
                    <a:schemeClr val="bg1">
                      <a:lumMod val="75000"/>
                    </a:schemeClr>
                  </a:solidFill>
                  <a:latin typeface="Source Sans Pro Light" panose="020B0403030403020204" pitchFamily="34" charset="0"/>
                  <a:cs typeface="Source Sans Pro"/>
                </a:endParaRPr>
              </a:p>
            </p:txBody>
          </p:sp>
          <p:sp>
            <p:nvSpPr>
              <p:cNvPr id="11" name="Rectangle 7"/>
              <p:cNvSpPr/>
              <p:nvPr>
                <p:custDataLst>
                  <p:tags r:id="rId2"/>
                </p:custDataLst>
              </p:nvPr>
            </p:nvSpPr>
            <p:spPr bwMode="auto">
              <a:xfrm>
                <a:off x="5673080" y="6598784"/>
                <a:ext cx="4241304" cy="26064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pPr algn="r"/>
                <a:r>
                  <a:rPr lang="en-US" sz="1200" dirty="0" smtClean="0">
                    <a:solidFill>
                      <a:schemeClr val="bg1">
                        <a:lumMod val="75000"/>
                      </a:schemeClr>
                    </a:solidFill>
                    <a:latin typeface="Source Sans Pro Light" panose="020B0403030403020204" pitchFamily="34" charset="0"/>
                    <a:cs typeface="Source Sans Pro"/>
                    <a:sym typeface="Monotype Sorts"/>
                  </a:rPr>
                  <a:t>Salome </a:t>
                </a:r>
                <a:r>
                  <a:rPr lang="en-US" sz="1200" dirty="0">
                    <a:solidFill>
                      <a:schemeClr val="bg1">
                        <a:lumMod val="75000"/>
                      </a:schemeClr>
                    </a:solidFill>
                    <a:latin typeface="Source Sans Pro Light" panose="020B0403030403020204" pitchFamily="34" charset="0"/>
                    <a:cs typeface="Source Sans Pro"/>
                    <a:sym typeface="Monotype Sorts"/>
                  </a:rPr>
                  <a:t>Lang</a:t>
                </a:r>
              </a:p>
            </p:txBody>
          </p:sp>
        </p:grpSp>
        <p:sp>
          <p:nvSpPr>
            <p:cNvPr id="9" name="Ellipse 8"/>
            <p:cNvSpPr/>
            <p:nvPr/>
          </p:nvSpPr>
          <p:spPr bwMode="auto">
            <a:xfrm>
              <a:off x="1460624" y="6655292"/>
              <a:ext cx="108000" cy="108000"/>
            </a:xfrm>
            <a:prstGeom prst="ellipse">
              <a:avLst/>
            </a:prstGeom>
            <a:solidFill>
              <a:schemeClr val="bg1">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CH" sz="850" b="1" dirty="0" smtClean="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rPr>
                <a:t>3</a:t>
              </a:r>
              <a:endParaRPr kumimoji="0" lang="de-CH" sz="850" b="1" i="0" u="none" strike="noStrike" normalizeH="0" baseline="0"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grpSp>
      <p:pic>
        <p:nvPicPr>
          <p:cNvPr id="4" name="Grafik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1165" y="1502425"/>
            <a:ext cx="6783670" cy="4492976"/>
          </a:xfrm>
          <a:prstGeom prst="rect">
            <a:avLst/>
          </a:prstGeom>
        </p:spPr>
      </p:pic>
    </p:spTree>
    <p:extLst>
      <p:ext uri="{BB962C8B-B14F-4D97-AF65-F5344CB8AC3E}">
        <p14:creationId xmlns:p14="http://schemas.microsoft.com/office/powerpoint/2010/main" val="35345137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Customers</a:t>
            </a:r>
            <a:r>
              <a:rPr lang="en-US" dirty="0" smtClean="0">
                <a:latin typeface="Source Sans Pro Semibold"/>
                <a:cs typeface="Source Sans Pro Semibold"/>
              </a:rPr>
              <a:t/>
            </a:r>
            <a:br>
              <a:rPr lang="en-US" dirty="0" smtClean="0">
                <a:latin typeface="Source Sans Pro Semibold"/>
                <a:cs typeface="Source Sans Pro Semibold"/>
              </a:rPr>
            </a:br>
            <a:r>
              <a:rPr lang="en-US" b="1" dirty="0" smtClean="0">
                <a:latin typeface="Source Sans Pro Semibold"/>
                <a:cs typeface="Source Sans Pro Semibold"/>
              </a:rPr>
              <a:t>Agenda</a:t>
            </a:r>
            <a:endParaRPr lang="en-US" b="1" dirty="0">
              <a:latin typeface="Source Sans Pro Semibold"/>
              <a:cs typeface="Source Sans Pro Semibold"/>
            </a:endParaRPr>
          </a:p>
        </p:txBody>
      </p:sp>
      <p:sp>
        <p:nvSpPr>
          <p:cNvPr id="3" name="Content Placeholder 2"/>
          <p:cNvSpPr>
            <a:spLocks noGrp="1"/>
          </p:cNvSpPr>
          <p:nvPr>
            <p:ph idx="1"/>
          </p:nvPr>
        </p:nvSpPr>
        <p:spPr>
          <a:xfrm>
            <a:off x="619125" y="1564803"/>
            <a:ext cx="8667750" cy="4384477"/>
          </a:xfrm>
        </p:spPr>
        <p:txBody>
          <a:bodyPr/>
          <a:lstStyle/>
          <a:p>
            <a:pPr marL="0" indent="0">
              <a:spcBef>
                <a:spcPts val="0"/>
              </a:spcBef>
              <a:spcAft>
                <a:spcPts val="0"/>
              </a:spcAft>
              <a:buNone/>
            </a:pPr>
            <a:r>
              <a:rPr lang="en-US" dirty="0" smtClean="0">
                <a:sym typeface="Monotype Sorts"/>
              </a:rPr>
              <a:t>	</a:t>
            </a:r>
            <a:r>
              <a:rPr lang="en-US" dirty="0">
                <a:sym typeface="Monotype Sorts"/>
              </a:rPr>
              <a:t>  </a:t>
            </a:r>
            <a:r>
              <a:rPr lang="en-US" dirty="0"/>
              <a:t>Introduction to Geo-Marketing</a:t>
            </a:r>
          </a:p>
          <a:p>
            <a:pPr marL="0" indent="0">
              <a:spcBef>
                <a:spcPts val="0"/>
              </a:spcBef>
              <a:spcAft>
                <a:spcPts val="0"/>
              </a:spcAft>
              <a:buNone/>
              <a:tabLst>
                <a:tab pos="444450" algn="l"/>
              </a:tabLst>
            </a:pPr>
            <a:r>
              <a:rPr lang="en-US" dirty="0">
                <a:latin typeface="Source Sans Pro Bold" panose="020B0703030403020204" pitchFamily="34" charset="0"/>
                <a:sym typeface="Monotype Sorts"/>
              </a:rPr>
              <a:t>	</a:t>
            </a:r>
            <a:r>
              <a:rPr lang="en-US" dirty="0"/>
              <a:t>Data Screening &amp; </a:t>
            </a:r>
            <a:r>
              <a:rPr lang="en-US" dirty="0" err="1"/>
              <a:t>Descriptives</a:t>
            </a:r>
            <a:endParaRPr lang="en-US" dirty="0"/>
          </a:p>
          <a:p>
            <a:pPr marL="0" indent="0">
              <a:spcBef>
                <a:spcPts val="0"/>
              </a:spcBef>
              <a:spcAft>
                <a:spcPts val="0"/>
              </a:spcAft>
              <a:buNone/>
              <a:tabLst>
                <a:tab pos="444450" algn="l"/>
              </a:tabLst>
            </a:pPr>
            <a:r>
              <a:rPr lang="en-US" dirty="0" smtClean="0"/>
              <a:t>§	</a:t>
            </a:r>
            <a:r>
              <a:rPr lang="en-US" dirty="0"/>
              <a:t>Implementation in R</a:t>
            </a:r>
          </a:p>
          <a:p>
            <a:pPr marL="0" indent="0">
              <a:spcBef>
                <a:spcPts val="0"/>
              </a:spcBef>
              <a:spcAft>
                <a:spcPts val="0"/>
              </a:spcAft>
              <a:buNone/>
              <a:tabLst>
                <a:tab pos="444450" algn="l"/>
              </a:tabLst>
            </a:pPr>
            <a:r>
              <a:rPr lang="en-US" dirty="0">
                <a:sym typeface="Monotype Sorts"/>
              </a:rPr>
              <a:t>	</a:t>
            </a:r>
            <a:r>
              <a:rPr lang="en-US" dirty="0" smtClean="0">
                <a:latin typeface="Source Sans Pro Bold" panose="020B0703030403020204" pitchFamily="34" charset="0"/>
                <a:sym typeface="Monotype Sorts"/>
              </a:rPr>
              <a:t>Summary</a:t>
            </a:r>
            <a:endParaRPr lang="en-US" dirty="0">
              <a:latin typeface="Source Sans Pro Bold" panose="020B0703030403020204" pitchFamily="34" charset="0"/>
              <a:sym typeface="Monotype Sorts"/>
            </a:endParaRPr>
          </a:p>
          <a:p>
            <a:pPr marL="0" indent="0">
              <a:spcBef>
                <a:spcPts val="0"/>
              </a:spcBef>
              <a:spcAft>
                <a:spcPts val="0"/>
              </a:spcAft>
              <a:buNone/>
              <a:tabLst>
                <a:tab pos="444450" algn="l"/>
              </a:tabLst>
            </a:pPr>
            <a:r>
              <a:rPr lang="de-CH" dirty="0" smtClean="0">
                <a:latin typeface="Source Sans Pro Light" panose="020B0403030403020204" pitchFamily="34" charset="0"/>
              </a:rPr>
              <a:t>	References</a:t>
            </a:r>
            <a:endParaRPr lang="en-US" dirty="0"/>
          </a:p>
          <a:p>
            <a:pPr marL="0" indent="0">
              <a:spcBef>
                <a:spcPts val="0"/>
              </a:spcBef>
              <a:spcAft>
                <a:spcPts val="0"/>
              </a:spcAft>
              <a:buNone/>
              <a:tabLst>
                <a:tab pos="444450" algn="l"/>
              </a:tabLst>
            </a:pPr>
            <a:endParaRPr lang="en-US" dirty="0" smtClean="0"/>
          </a:p>
          <a:p>
            <a:pPr marL="0" indent="0">
              <a:spcBef>
                <a:spcPts val="0"/>
              </a:spcBef>
              <a:spcAft>
                <a:spcPts val="0"/>
              </a:spcAft>
              <a:buNone/>
              <a:tabLst>
                <a:tab pos="444450" algn="l"/>
              </a:tabLst>
            </a:pPr>
            <a:endParaRPr lang="en-US" dirty="0"/>
          </a:p>
          <a:p>
            <a:pPr marL="0" indent="0">
              <a:spcBef>
                <a:spcPts val="0"/>
              </a:spcBef>
              <a:spcAft>
                <a:spcPts val="0"/>
              </a:spcAft>
              <a:buNone/>
              <a:tabLst>
                <a:tab pos="444450" algn="l"/>
              </a:tabLst>
            </a:pPr>
            <a:r>
              <a:rPr lang="en-US" sz="2200" dirty="0">
                <a:sym typeface="Monotype Sorts"/>
              </a:rPr>
              <a:t>	</a:t>
            </a:r>
            <a:endParaRPr lang="en-US" dirty="0"/>
          </a:p>
          <a:p>
            <a:pPr marL="0" indent="0">
              <a:spcAft>
                <a:spcPts val="1200"/>
              </a:spcAft>
              <a:buNone/>
            </a:pPr>
            <a:endParaRPr lang="en-US" dirty="0"/>
          </a:p>
          <a:p>
            <a:pPr marL="0" indent="0">
              <a:buNone/>
            </a:pPr>
            <a:endParaRPr lang="en-US" dirty="0"/>
          </a:p>
        </p:txBody>
      </p:sp>
      <p:sp>
        <p:nvSpPr>
          <p:cNvPr id="24" name="Rectangle 23"/>
          <p:cNvSpPr/>
          <p:nvPr/>
        </p:nvSpPr>
        <p:spPr bwMode="auto">
          <a:xfrm>
            <a:off x="0" y="2"/>
            <a:ext cx="256928" cy="1196975"/>
          </a:xfrm>
          <a:prstGeom prst="rect">
            <a:avLst/>
          </a:prstGeom>
          <a:solidFill>
            <a:schemeClr val="accent6"/>
          </a:solidFill>
          <a:ln w="9525" cap="flat" cmpd="sng" algn="ctr">
            <a:solidFill>
              <a:srgbClr val="000000"/>
            </a:solidFill>
            <a:prstDash val="solid"/>
            <a:round/>
            <a:headEnd type="none" w="med" len="med"/>
            <a:tailEnd type="none" w="med" len="med"/>
          </a:ln>
          <a:effectLst/>
          <a:extLst/>
        </p:spPr>
        <p:txBody>
          <a:bodyPr vert="horz" wrap="square" lIns="91429" tIns="45715" rIns="91429" bIns="45715" numCol="1" rtlCol="0" anchor="t" anchorCtr="0" compatLnSpc="1">
            <a:prstTxWarp prst="textNoShape">
              <a:avLst/>
            </a:prstTxWarp>
          </a:bodyPr>
          <a:lstStyle/>
          <a:p>
            <a:pPr defTabSz="914296"/>
            <a:endParaRPr lang="en-US" sz="2300" dirty="0">
              <a:latin typeface="Source Sans Pro Light"/>
            </a:endParaRPr>
          </a:p>
        </p:txBody>
      </p:sp>
      <p:sp>
        <p:nvSpPr>
          <p:cNvPr id="5" name="Textplatzhalter 4"/>
          <p:cNvSpPr>
            <a:spLocks noGrp="1"/>
          </p:cNvSpPr>
          <p:nvPr>
            <p:ph type="body" sz="quarter" idx="14"/>
          </p:nvPr>
        </p:nvSpPr>
        <p:spPr/>
        <p:txBody>
          <a:bodyPr/>
          <a:lstStyle/>
          <a:p>
            <a:r>
              <a:rPr lang="de-CH" dirty="0" smtClean="0"/>
              <a:t>Outline</a:t>
            </a:r>
            <a:endParaRPr lang="de-CH" dirty="0"/>
          </a:p>
        </p:txBody>
      </p:sp>
      <p:sp>
        <p:nvSpPr>
          <p:cNvPr id="6" name="Ellipse 5"/>
          <p:cNvSpPr/>
          <p:nvPr/>
        </p:nvSpPr>
        <p:spPr bwMode="auto">
          <a:xfrm>
            <a:off x="619125" y="2115750"/>
            <a:ext cx="288000" cy="288000"/>
          </a:xfrm>
          <a:prstGeom prst="ellipse">
            <a:avLst/>
          </a:prstGeom>
          <a:solidFill>
            <a:schemeClr val="accent6"/>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CH" sz="1600" b="1" i="0" u="none" strike="noStrike" normalizeH="0" baseline="0" dirty="0" smtClean="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rPr>
              <a:t>2</a:t>
            </a:r>
            <a:endParaRPr kumimoji="0" lang="de-CH" sz="1600" b="1" i="0" u="none" strike="noStrike" normalizeH="0" baseline="0" dirty="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sp>
        <p:nvSpPr>
          <p:cNvPr id="11" name="Ellipse 10"/>
          <p:cNvSpPr/>
          <p:nvPr/>
        </p:nvSpPr>
        <p:spPr bwMode="auto">
          <a:xfrm>
            <a:off x="616810" y="1700808"/>
            <a:ext cx="288000" cy="288000"/>
          </a:xfrm>
          <a:prstGeom prst="ellipse">
            <a:avLst/>
          </a:prstGeom>
          <a:solidFill>
            <a:schemeClr val="accent6"/>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CH" sz="1600" b="1" i="0" u="none" strike="noStrike" normalizeH="0" baseline="0" dirty="0" smtClean="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rPr>
              <a:t>1</a:t>
            </a:r>
            <a:endParaRPr kumimoji="0" lang="de-CH" sz="1600" b="1" i="0" u="none" strike="noStrike" normalizeH="0" baseline="0" dirty="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sp>
        <p:nvSpPr>
          <p:cNvPr id="13" name="Ellipse 12"/>
          <p:cNvSpPr/>
          <p:nvPr/>
        </p:nvSpPr>
        <p:spPr bwMode="auto">
          <a:xfrm>
            <a:off x="619125" y="2945991"/>
            <a:ext cx="288000" cy="288000"/>
          </a:xfrm>
          <a:prstGeom prst="ellipse">
            <a:avLst/>
          </a:prstGeom>
          <a:solidFill>
            <a:schemeClr val="accent6"/>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CH" sz="1600" b="1" i="0" u="none" strike="noStrike" normalizeH="0" baseline="0" dirty="0" smtClean="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rPr>
              <a:t>4</a:t>
            </a:r>
            <a:endParaRPr kumimoji="0" lang="de-CH" sz="1600" b="1" i="0" u="none" strike="noStrike" normalizeH="0" baseline="0" dirty="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grpSp>
        <p:nvGrpSpPr>
          <p:cNvPr id="17" name="Gruppieren 16"/>
          <p:cNvGrpSpPr/>
          <p:nvPr/>
        </p:nvGrpSpPr>
        <p:grpSpPr>
          <a:xfrm>
            <a:off x="0" y="6598784"/>
            <a:ext cx="9914384" cy="260648"/>
            <a:chOff x="0" y="6598784"/>
            <a:chExt cx="9914384" cy="260648"/>
          </a:xfrm>
        </p:grpSpPr>
        <p:grpSp>
          <p:nvGrpSpPr>
            <p:cNvPr id="18" name="Gruppieren 17"/>
            <p:cNvGrpSpPr/>
            <p:nvPr/>
          </p:nvGrpSpPr>
          <p:grpSpPr>
            <a:xfrm>
              <a:off x="0" y="6598784"/>
              <a:ext cx="9914384" cy="260648"/>
              <a:chOff x="0" y="6598784"/>
              <a:chExt cx="9914384" cy="260648"/>
            </a:xfrm>
          </p:grpSpPr>
          <p:sp>
            <p:nvSpPr>
              <p:cNvPr id="21" name="Rectangle 7"/>
              <p:cNvSpPr/>
              <p:nvPr>
                <p:custDataLst>
                  <p:tags r:id="rId1"/>
                </p:custDataLst>
              </p:nvPr>
            </p:nvSpPr>
            <p:spPr bwMode="auto">
              <a:xfrm>
                <a:off x="0" y="6614991"/>
                <a:ext cx="5601072" cy="243009"/>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r>
                  <a:rPr lang="en-US" sz="1200" dirty="0" smtClean="0">
                    <a:solidFill>
                      <a:schemeClr val="bg1">
                        <a:lumMod val="75000"/>
                      </a:schemeClr>
                    </a:solidFill>
                    <a:latin typeface="Source Sans Pro Light" panose="020B0403030403020204" pitchFamily="34" charset="0"/>
                    <a:cs typeface="Source Sans Pro Light"/>
                  </a:rPr>
                  <a:t>Mapping Customers |       </a:t>
                </a:r>
                <a:r>
                  <a:rPr lang="en-US" sz="1200" dirty="0" smtClean="0">
                    <a:solidFill>
                      <a:schemeClr val="bg1">
                        <a:lumMod val="75000"/>
                      </a:schemeClr>
                    </a:solidFill>
                    <a:latin typeface="Source Sans Pro Light" panose="020B0403030403020204" pitchFamily="34" charset="0"/>
                    <a:cs typeface="Source Sans Pro Light"/>
                  </a:rPr>
                  <a:t>Summary</a:t>
                </a:r>
                <a:endParaRPr lang="en-US" sz="1200" dirty="0">
                  <a:solidFill>
                    <a:schemeClr val="bg1">
                      <a:lumMod val="75000"/>
                    </a:schemeClr>
                  </a:solidFill>
                  <a:latin typeface="Source Sans Pro Light" panose="020B0403030403020204" pitchFamily="34" charset="0"/>
                  <a:cs typeface="Source Sans Pro"/>
                </a:endParaRPr>
              </a:p>
            </p:txBody>
          </p:sp>
          <p:sp>
            <p:nvSpPr>
              <p:cNvPr id="20" name="Rectangle 7"/>
              <p:cNvSpPr/>
              <p:nvPr>
                <p:custDataLst>
                  <p:tags r:id="rId2"/>
                </p:custDataLst>
              </p:nvPr>
            </p:nvSpPr>
            <p:spPr bwMode="auto">
              <a:xfrm>
                <a:off x="5673080" y="6598784"/>
                <a:ext cx="4241304" cy="26064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pPr algn="r"/>
                <a:r>
                  <a:rPr lang="en-US" sz="1200" dirty="0" smtClean="0">
                    <a:solidFill>
                      <a:schemeClr val="bg1">
                        <a:lumMod val="75000"/>
                      </a:schemeClr>
                    </a:solidFill>
                    <a:latin typeface="Source Sans Pro Light" panose="020B0403030403020204" pitchFamily="34" charset="0"/>
                    <a:cs typeface="Source Sans Pro"/>
                    <a:sym typeface="Monotype Sorts"/>
                  </a:rPr>
                  <a:t>Salome </a:t>
                </a:r>
                <a:r>
                  <a:rPr lang="en-US" sz="1200" dirty="0">
                    <a:solidFill>
                      <a:schemeClr val="bg1">
                        <a:lumMod val="75000"/>
                      </a:schemeClr>
                    </a:solidFill>
                    <a:latin typeface="Source Sans Pro Light" panose="020B0403030403020204" pitchFamily="34" charset="0"/>
                    <a:cs typeface="Source Sans Pro"/>
                    <a:sym typeface="Monotype Sorts"/>
                  </a:rPr>
                  <a:t>Lang</a:t>
                </a:r>
              </a:p>
            </p:txBody>
          </p:sp>
        </p:grpSp>
        <p:sp>
          <p:nvSpPr>
            <p:cNvPr id="23" name="Ellipse 22"/>
            <p:cNvSpPr/>
            <p:nvPr/>
          </p:nvSpPr>
          <p:spPr bwMode="auto">
            <a:xfrm>
              <a:off x="1460624" y="6655292"/>
              <a:ext cx="108000" cy="108000"/>
            </a:xfrm>
            <a:prstGeom prst="ellipse">
              <a:avLst/>
            </a:prstGeom>
            <a:solidFill>
              <a:schemeClr val="bg1">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CH" sz="850" b="1"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rPr>
                <a:t>4</a:t>
              </a:r>
              <a:endParaRPr kumimoji="0" lang="de-CH" sz="850" b="1" i="0" u="none" strike="noStrike" normalizeH="0" baseline="0"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grpSp>
      <p:sp>
        <p:nvSpPr>
          <p:cNvPr id="22" name="Ellipse 21"/>
          <p:cNvSpPr/>
          <p:nvPr/>
        </p:nvSpPr>
        <p:spPr bwMode="auto">
          <a:xfrm>
            <a:off x="619125" y="2535971"/>
            <a:ext cx="288000" cy="288000"/>
          </a:xfrm>
          <a:prstGeom prst="ellipse">
            <a:avLst/>
          </a:prstGeom>
          <a:solidFill>
            <a:schemeClr val="accent6"/>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CH" sz="1600" b="1" dirty="0" smtClean="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rPr>
              <a:t>3</a:t>
            </a:r>
            <a:endParaRPr kumimoji="0" lang="de-CH" sz="1600" b="1" i="0" u="none" strike="noStrike" normalizeH="0" baseline="0" dirty="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sp>
        <p:nvSpPr>
          <p:cNvPr id="37" name="Ellipse 36"/>
          <p:cNvSpPr/>
          <p:nvPr/>
        </p:nvSpPr>
        <p:spPr bwMode="auto">
          <a:xfrm>
            <a:off x="618904" y="3356992"/>
            <a:ext cx="288000" cy="288000"/>
          </a:xfrm>
          <a:prstGeom prst="ellipse">
            <a:avLst/>
          </a:prstGeom>
          <a:solidFill>
            <a:schemeClr val="accent6"/>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CH" sz="1600" b="1" i="0" u="none" strike="noStrike" normalizeH="0" baseline="0" dirty="0" smtClean="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rPr>
              <a:t>5</a:t>
            </a:r>
            <a:endParaRPr kumimoji="0" lang="de-CH" sz="1600" b="1" i="0" u="none" strike="noStrike" normalizeH="0" baseline="0" dirty="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spTree>
    <p:extLst>
      <p:ext uri="{BB962C8B-B14F-4D97-AF65-F5344CB8AC3E}">
        <p14:creationId xmlns:p14="http://schemas.microsoft.com/office/powerpoint/2010/main" val="358884697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Maps </a:t>
            </a:r>
            <a:r>
              <a:rPr lang="en-GB" dirty="0" smtClean="0"/>
              <a:t>may not always be more useful, but they are pretty…</a:t>
            </a:r>
            <a:r>
              <a:rPr lang="en-GB" dirty="0" smtClean="0"/>
              <a:t> </a:t>
            </a:r>
            <a:endParaRPr lang="en-GB" dirty="0"/>
          </a:p>
        </p:txBody>
      </p:sp>
      <p:sp>
        <p:nvSpPr>
          <p:cNvPr id="3" name="Inhaltsplatzhalter 2"/>
          <p:cNvSpPr>
            <a:spLocks noGrp="1"/>
          </p:cNvSpPr>
          <p:nvPr>
            <p:ph idx="1"/>
          </p:nvPr>
        </p:nvSpPr>
        <p:spPr/>
        <p:txBody>
          <a:bodyPr/>
          <a:lstStyle/>
          <a:p>
            <a:r>
              <a:rPr lang="en-GB" dirty="0" smtClean="0"/>
              <a:t>In practice, many analytical questions can be answered with histograms and scatter plots just as well as with a map.</a:t>
            </a:r>
          </a:p>
          <a:p>
            <a:r>
              <a:rPr lang="en-GB" dirty="0" smtClean="0"/>
              <a:t>If you decide to visualize your data on a map nevertheless, be aware that</a:t>
            </a:r>
          </a:p>
          <a:p>
            <a:pPr lvl="1"/>
            <a:r>
              <a:rPr lang="en-GB" dirty="0"/>
              <a:t>Maps are not a shortcut in your data screening process</a:t>
            </a:r>
          </a:p>
          <a:p>
            <a:pPr lvl="1"/>
            <a:r>
              <a:rPr lang="en-GB" dirty="0" smtClean="0"/>
              <a:t>Often, you need to weight values by population to answer </a:t>
            </a:r>
            <a:r>
              <a:rPr lang="en-GB" dirty="0"/>
              <a:t>the right </a:t>
            </a:r>
            <a:r>
              <a:rPr lang="en-GB" dirty="0" smtClean="0"/>
              <a:t>question</a:t>
            </a:r>
          </a:p>
          <a:p>
            <a:pPr lvl="1"/>
            <a:r>
              <a:rPr lang="en-GB" dirty="0" smtClean="0"/>
              <a:t>Don’t touch the polygons</a:t>
            </a:r>
          </a:p>
          <a:p>
            <a:pPr lvl="1"/>
            <a:r>
              <a:rPr lang="en-GB" dirty="0" smtClean="0"/>
              <a:t>Check the CRS in combine several maps</a:t>
            </a:r>
            <a:endParaRPr lang="en-GB" dirty="0"/>
          </a:p>
          <a:p>
            <a:endParaRPr lang="en-GB" dirty="0" smtClean="0"/>
          </a:p>
        </p:txBody>
      </p:sp>
      <p:sp>
        <p:nvSpPr>
          <p:cNvPr id="5" name="Textplatzhalter 4"/>
          <p:cNvSpPr>
            <a:spLocks noGrp="1"/>
          </p:cNvSpPr>
          <p:nvPr>
            <p:ph type="body" sz="quarter" idx="14"/>
          </p:nvPr>
        </p:nvSpPr>
        <p:spPr/>
        <p:txBody>
          <a:bodyPr/>
          <a:lstStyle/>
          <a:p>
            <a:r>
              <a:rPr lang="en-GB" b="1" dirty="0" smtClean="0">
                <a:solidFill>
                  <a:schemeClr val="bg1"/>
                </a:solidFill>
              </a:rPr>
              <a:t>Summary</a:t>
            </a:r>
            <a:endParaRPr lang="en-GB" b="1" dirty="0">
              <a:solidFill>
                <a:schemeClr val="bg1"/>
              </a:solidFill>
            </a:endParaRPr>
          </a:p>
        </p:txBody>
      </p:sp>
      <p:graphicFrame>
        <p:nvGraphicFramePr>
          <p:cNvPr id="6" name="Table 16"/>
          <p:cNvGraphicFramePr>
            <a:graphicFrameLocks noGrp="1"/>
          </p:cNvGraphicFramePr>
          <p:nvPr>
            <p:extLst>
              <p:ext uri="{D42A27DB-BD31-4B8C-83A1-F6EECF244321}">
                <p14:modId xmlns:p14="http://schemas.microsoft.com/office/powerpoint/2010/main" val="3124070633"/>
              </p:ext>
            </p:extLst>
          </p:nvPr>
        </p:nvGraphicFramePr>
        <p:xfrm>
          <a:off x="-15552" y="5301208"/>
          <a:ext cx="9274871" cy="1306440"/>
        </p:xfrm>
        <a:graphic>
          <a:graphicData uri="http://schemas.openxmlformats.org/drawingml/2006/table">
            <a:tbl>
              <a:tblPr firstRow="1" bandRow="1">
                <a:tableStyleId>{5C22544A-7EE6-4342-B048-85BDC9FD1C3A}</a:tableStyleId>
              </a:tblPr>
              <a:tblGrid>
                <a:gridCol w="648072"/>
                <a:gridCol w="8626799"/>
              </a:tblGrid>
              <a:tr h="864096">
                <a:tc>
                  <a:txBody>
                    <a:bodyPr/>
                    <a:lstStyle/>
                    <a:p>
                      <a:pPr algn="ctr">
                        <a:lnSpc>
                          <a:spcPts val="3600"/>
                        </a:lnSpc>
                      </a:pPr>
                      <a:r>
                        <a:rPr lang="en-US" sz="2500" noProof="0" dirty="0" smtClean="0">
                          <a:solidFill>
                            <a:srgbClr val="7F7F7F"/>
                          </a:solidFill>
                          <a:latin typeface="Source Sans Pro Light"/>
                          <a:cs typeface="Source Sans Pro Light"/>
                          <a:sym typeface="Wingdings 3"/>
                        </a:rPr>
                        <a:t></a:t>
                      </a:r>
                      <a:endParaRPr lang="en-US" sz="2500" noProof="0" dirty="0">
                        <a:solidFill>
                          <a:srgbClr val="7F7F7F"/>
                        </a:solidFill>
                        <a:latin typeface="Source Sans Pro Light"/>
                        <a:cs typeface="Source Sans Pro Light"/>
                      </a:endParaRP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nSpc>
                          <a:spcPct val="150000"/>
                        </a:lnSpc>
                        <a:spcAft>
                          <a:spcPts val="0"/>
                        </a:spcAft>
                      </a:pPr>
                      <a:r>
                        <a:rPr lang="en-US" sz="1800" b="0" dirty="0" smtClean="0">
                          <a:solidFill>
                            <a:srgbClr val="7F7F7F"/>
                          </a:solidFill>
                          <a:latin typeface="Source Sans Pro Light" panose="020B0604020202020204" charset="0"/>
                          <a:cs typeface="Source Sans Pro Light" panose="020B0604020202020204" charset="0"/>
                        </a:rPr>
                        <a:t>Once</a:t>
                      </a:r>
                      <a:r>
                        <a:rPr lang="en-US" sz="1800" b="0" baseline="0" dirty="0" smtClean="0">
                          <a:solidFill>
                            <a:srgbClr val="7F7F7F"/>
                          </a:solidFill>
                          <a:latin typeface="Source Sans Pro Light" panose="020B0604020202020204" charset="0"/>
                          <a:cs typeface="Source Sans Pro Light" panose="020B0604020202020204" charset="0"/>
                        </a:rPr>
                        <a:t> you have tackled how spatial data objects work, R offers so much flexibility in drawing maps (not comparable to Stata for example). Even if a histogram answers the question as well as a map,  the map are definitely more impressive…</a:t>
                      </a:r>
                      <a:endParaRPr lang="en-US" sz="1800" b="0" dirty="0" smtClean="0">
                        <a:solidFill>
                          <a:srgbClr val="7F7F7F"/>
                        </a:solidFill>
                        <a:latin typeface="Source Sans Pro Light" panose="020B0604020202020204" charset="0"/>
                        <a:cs typeface="Source Sans Pro Light" panose="020B0604020202020204" charset="0"/>
                      </a:endParaRP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r>
            </a:tbl>
          </a:graphicData>
        </a:graphic>
      </p:graphicFrame>
      <p:grpSp>
        <p:nvGrpSpPr>
          <p:cNvPr id="7" name="Gruppieren 6"/>
          <p:cNvGrpSpPr/>
          <p:nvPr/>
        </p:nvGrpSpPr>
        <p:grpSpPr>
          <a:xfrm>
            <a:off x="0" y="6598784"/>
            <a:ext cx="9914384" cy="260648"/>
            <a:chOff x="0" y="6598784"/>
            <a:chExt cx="9914384" cy="260648"/>
          </a:xfrm>
        </p:grpSpPr>
        <p:grpSp>
          <p:nvGrpSpPr>
            <p:cNvPr id="8" name="Gruppieren 7"/>
            <p:cNvGrpSpPr/>
            <p:nvPr/>
          </p:nvGrpSpPr>
          <p:grpSpPr>
            <a:xfrm>
              <a:off x="0" y="6598784"/>
              <a:ext cx="9914384" cy="260648"/>
              <a:chOff x="0" y="6598784"/>
              <a:chExt cx="9914384" cy="260648"/>
            </a:xfrm>
          </p:grpSpPr>
          <p:sp>
            <p:nvSpPr>
              <p:cNvPr id="10" name="Rectangle 7"/>
              <p:cNvSpPr/>
              <p:nvPr>
                <p:custDataLst>
                  <p:tags r:id="rId1"/>
                </p:custDataLst>
              </p:nvPr>
            </p:nvSpPr>
            <p:spPr bwMode="auto">
              <a:xfrm>
                <a:off x="0" y="6614991"/>
                <a:ext cx="5601072" cy="243009"/>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r>
                  <a:rPr lang="en-US" sz="1200" dirty="0" smtClean="0">
                    <a:solidFill>
                      <a:schemeClr val="bg1">
                        <a:lumMod val="75000"/>
                      </a:schemeClr>
                    </a:solidFill>
                    <a:latin typeface="Source Sans Pro Light" panose="020B0403030403020204" pitchFamily="34" charset="0"/>
                    <a:cs typeface="Source Sans Pro Light"/>
                  </a:rPr>
                  <a:t>Mapping Customers |       </a:t>
                </a:r>
                <a:r>
                  <a:rPr lang="en-US" sz="1200" dirty="0" smtClean="0">
                    <a:solidFill>
                      <a:schemeClr val="bg1">
                        <a:lumMod val="75000"/>
                      </a:schemeClr>
                    </a:solidFill>
                    <a:latin typeface="Source Sans Pro Light" panose="020B0403030403020204" pitchFamily="34" charset="0"/>
                    <a:cs typeface="Source Sans Pro Light"/>
                  </a:rPr>
                  <a:t>Summary</a:t>
                </a:r>
                <a:endParaRPr lang="en-US" sz="1200" dirty="0">
                  <a:solidFill>
                    <a:schemeClr val="bg1">
                      <a:lumMod val="75000"/>
                    </a:schemeClr>
                  </a:solidFill>
                  <a:latin typeface="Source Sans Pro Light" panose="020B0403030403020204" pitchFamily="34" charset="0"/>
                  <a:cs typeface="Source Sans Pro"/>
                </a:endParaRPr>
              </a:p>
            </p:txBody>
          </p:sp>
          <p:sp>
            <p:nvSpPr>
              <p:cNvPr id="11" name="Rectangle 7"/>
              <p:cNvSpPr/>
              <p:nvPr>
                <p:custDataLst>
                  <p:tags r:id="rId2"/>
                </p:custDataLst>
              </p:nvPr>
            </p:nvSpPr>
            <p:spPr bwMode="auto">
              <a:xfrm>
                <a:off x="5673080" y="6598784"/>
                <a:ext cx="4241304" cy="26064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pPr algn="r"/>
                <a:r>
                  <a:rPr lang="en-US" sz="1200" dirty="0" smtClean="0">
                    <a:solidFill>
                      <a:schemeClr val="bg1">
                        <a:lumMod val="75000"/>
                      </a:schemeClr>
                    </a:solidFill>
                    <a:latin typeface="Source Sans Pro Light" panose="020B0403030403020204" pitchFamily="34" charset="0"/>
                    <a:cs typeface="Source Sans Pro"/>
                    <a:sym typeface="Monotype Sorts"/>
                  </a:rPr>
                  <a:t>Salome </a:t>
                </a:r>
                <a:r>
                  <a:rPr lang="en-US" sz="1200" dirty="0">
                    <a:solidFill>
                      <a:schemeClr val="bg1">
                        <a:lumMod val="75000"/>
                      </a:schemeClr>
                    </a:solidFill>
                    <a:latin typeface="Source Sans Pro Light" panose="020B0403030403020204" pitchFamily="34" charset="0"/>
                    <a:cs typeface="Source Sans Pro"/>
                    <a:sym typeface="Monotype Sorts"/>
                  </a:rPr>
                  <a:t>Lang</a:t>
                </a:r>
              </a:p>
            </p:txBody>
          </p:sp>
        </p:grpSp>
        <p:sp>
          <p:nvSpPr>
            <p:cNvPr id="9" name="Ellipse 8"/>
            <p:cNvSpPr/>
            <p:nvPr/>
          </p:nvSpPr>
          <p:spPr bwMode="auto">
            <a:xfrm>
              <a:off x="1460624" y="6655292"/>
              <a:ext cx="108000" cy="108000"/>
            </a:xfrm>
            <a:prstGeom prst="ellipse">
              <a:avLst/>
            </a:prstGeom>
            <a:solidFill>
              <a:schemeClr val="bg1">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CH" sz="850" b="1"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rPr>
                <a:t>4</a:t>
              </a:r>
              <a:endParaRPr kumimoji="0" lang="de-CH" sz="850" b="1" i="0" u="none" strike="noStrike" normalizeH="0" baseline="0"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grpSp>
    </p:spTree>
    <p:extLst>
      <p:ext uri="{BB962C8B-B14F-4D97-AF65-F5344CB8AC3E}">
        <p14:creationId xmlns:p14="http://schemas.microsoft.com/office/powerpoint/2010/main" val="24217359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4"/>
          </p:nvPr>
        </p:nvSpPr>
        <p:spPr>
          <a:solidFill>
            <a:srgbClr val="E6E6E6"/>
          </a:solidFill>
        </p:spPr>
        <p:txBody>
          <a:bodyPr/>
          <a:lstStyle/>
          <a:p>
            <a:r>
              <a:rPr lang="en-GB" b="1" dirty="0" smtClean="0">
                <a:solidFill>
                  <a:schemeClr val="bg1"/>
                </a:solidFill>
              </a:rPr>
              <a:t>References</a:t>
            </a:r>
            <a:endParaRPr lang="en-GB" b="1" dirty="0">
              <a:solidFill>
                <a:schemeClr val="bg1"/>
              </a:solidFill>
            </a:endParaRPr>
          </a:p>
        </p:txBody>
      </p:sp>
      <p:sp>
        <p:nvSpPr>
          <p:cNvPr id="37" name="Title 1"/>
          <p:cNvSpPr>
            <a:spLocks noGrp="1"/>
          </p:cNvSpPr>
          <p:nvPr>
            <p:ph type="title"/>
          </p:nvPr>
        </p:nvSpPr>
        <p:spPr>
          <a:xfrm>
            <a:off x="343684" y="367479"/>
            <a:ext cx="8027813" cy="571500"/>
          </a:xfrm>
        </p:spPr>
        <p:txBody>
          <a:bodyPr/>
          <a:lstStyle/>
          <a:p>
            <a:r>
              <a:rPr lang="en-US" b="1" dirty="0" smtClean="0"/>
              <a:t>References</a:t>
            </a:r>
            <a:endParaRPr lang="en-US" b="1" dirty="0"/>
          </a:p>
        </p:txBody>
      </p:sp>
      <p:sp>
        <p:nvSpPr>
          <p:cNvPr id="11" name="Inhaltsplatzhalter 3"/>
          <p:cNvSpPr>
            <a:spLocks noGrp="1"/>
          </p:cNvSpPr>
          <p:nvPr>
            <p:ph idx="1"/>
            <p:custDataLst>
              <p:tags r:id="rId1"/>
            </p:custDataLst>
          </p:nvPr>
        </p:nvSpPr>
        <p:spPr>
          <a:xfrm>
            <a:off x="605367" y="1556415"/>
            <a:ext cx="8682566" cy="4384477"/>
          </a:xfrm>
        </p:spPr>
        <p:txBody>
          <a:bodyPr/>
          <a:lstStyle/>
          <a:p>
            <a:pPr>
              <a:buFont typeface="Wingdings" panose="05000000000000000000" pitchFamily="2" charset="2"/>
              <a:buChar char="§"/>
            </a:pPr>
            <a:r>
              <a:rPr lang="en-GB" sz="1600" dirty="0" err="1"/>
              <a:t>Brunsdon</a:t>
            </a:r>
            <a:r>
              <a:rPr lang="en-GB" sz="1600" dirty="0"/>
              <a:t>, Chris, and Lex Comber. </a:t>
            </a:r>
            <a:r>
              <a:rPr lang="en-GB" sz="1600" i="1" dirty="0"/>
              <a:t>An Introduction to R for Spatial Analysis Et Mapping</a:t>
            </a:r>
            <a:r>
              <a:rPr lang="en-GB" sz="1600" dirty="0"/>
              <a:t>. London: Sage, 2015</a:t>
            </a:r>
            <a:r>
              <a:rPr lang="en-GB" sz="1600" dirty="0" smtClean="0"/>
              <a:t>.</a:t>
            </a:r>
          </a:p>
          <a:p>
            <a:pPr lvl="0">
              <a:buFont typeface="Wingdings" panose="05000000000000000000" pitchFamily="2" charset="2"/>
              <a:buChar char="§"/>
            </a:pPr>
            <a:r>
              <a:rPr lang="en-GB" sz="1600" dirty="0" smtClean="0"/>
              <a:t>Campo</a:t>
            </a:r>
            <a:r>
              <a:rPr lang="en-GB" sz="1600" dirty="0"/>
              <a:t>, K., </a:t>
            </a:r>
            <a:r>
              <a:rPr lang="en-GB" sz="1600" dirty="0" err="1"/>
              <a:t>Gijsbrechts</a:t>
            </a:r>
            <a:r>
              <a:rPr lang="en-GB" sz="1600" dirty="0"/>
              <a:t>, E., </a:t>
            </a:r>
            <a:r>
              <a:rPr lang="en-GB" sz="1600" dirty="0" err="1"/>
              <a:t>Goossens</a:t>
            </a:r>
            <a:r>
              <a:rPr lang="en-GB" sz="1600" dirty="0"/>
              <a:t>, T., &amp; </a:t>
            </a:r>
            <a:r>
              <a:rPr lang="en-GB" sz="1600" dirty="0" err="1"/>
              <a:t>Verhetsel</a:t>
            </a:r>
            <a:r>
              <a:rPr lang="en-GB" sz="1600" dirty="0"/>
              <a:t>, A. (2000). The impact of location factors on the attractiveness and optimal space shares of product categories. </a:t>
            </a:r>
            <a:r>
              <a:rPr lang="en-GB" sz="1600" i="1" dirty="0"/>
              <a:t>International Journal of Research in Marketing</a:t>
            </a:r>
            <a:r>
              <a:rPr lang="en-GB" sz="1600" dirty="0"/>
              <a:t>, </a:t>
            </a:r>
            <a:r>
              <a:rPr lang="en-GB" sz="1600" i="1" dirty="0"/>
              <a:t>17</a:t>
            </a:r>
            <a:r>
              <a:rPr lang="en-GB" sz="1600" dirty="0"/>
              <a:t>(4), </a:t>
            </a:r>
            <a:r>
              <a:rPr lang="en-GB" sz="1600" dirty="0" smtClean="0"/>
              <a:t>255-279.</a:t>
            </a:r>
          </a:p>
          <a:p>
            <a:pPr lvl="0">
              <a:buFont typeface="Wingdings" panose="05000000000000000000" pitchFamily="2" charset="2"/>
              <a:buChar char="§"/>
            </a:pPr>
            <a:r>
              <a:rPr lang="en-GB" sz="1600" dirty="0" smtClean="0"/>
              <a:t>Frazier</a:t>
            </a:r>
            <a:r>
              <a:rPr lang="en-GB" sz="1600" dirty="0"/>
              <a:t>, M.: Overview of Coordinate Reference Systems (CRS) in </a:t>
            </a:r>
            <a:r>
              <a:rPr lang="en-GB" sz="1600" dirty="0" smtClean="0"/>
              <a:t>R. Link</a:t>
            </a:r>
            <a:r>
              <a:rPr lang="en-GB" sz="1600" dirty="0"/>
              <a:t>: https://www.google.ch/url?sa=t&amp;rct=j&amp;q=&amp;esrc=s&amp;source=web&amp;cd=1&amp;cad=rja&amp;uact=8&amp;ved=0ahUKEwi_xrqHirjJAhUDIg8KHbMOB3sQFggeMAA&amp;url=https%3A%2F%2Fwww.nceas.ucsb.edu%2F~frazier%2FRSpatialGuides%2FOverviewCoordinateReferenceSystems.pdf&amp;usg=AFQjCNHm-nq1ZLij4bTWVM-5SR4Ygs-Xyw&amp;sig2=JZtr4LpwkR9fxzOJtpJjEw</a:t>
            </a:r>
            <a:r>
              <a:rPr lang="en-GB" sz="1600" dirty="0" smtClean="0"/>
              <a:t>	</a:t>
            </a:r>
          </a:p>
          <a:p>
            <a:pPr marL="0" lvl="0" indent="0">
              <a:buNone/>
            </a:pPr>
            <a:endParaRPr lang="en-GB" sz="1600" dirty="0" smtClean="0"/>
          </a:p>
        </p:txBody>
      </p:sp>
      <p:grpSp>
        <p:nvGrpSpPr>
          <p:cNvPr id="10" name="Gruppieren 9"/>
          <p:cNvGrpSpPr/>
          <p:nvPr/>
        </p:nvGrpSpPr>
        <p:grpSpPr>
          <a:xfrm>
            <a:off x="0" y="6598784"/>
            <a:ext cx="9914384" cy="260648"/>
            <a:chOff x="0" y="6598784"/>
            <a:chExt cx="9914384" cy="260648"/>
          </a:xfrm>
        </p:grpSpPr>
        <p:grpSp>
          <p:nvGrpSpPr>
            <p:cNvPr id="12" name="Gruppieren 11"/>
            <p:cNvGrpSpPr/>
            <p:nvPr/>
          </p:nvGrpSpPr>
          <p:grpSpPr>
            <a:xfrm>
              <a:off x="0" y="6598784"/>
              <a:ext cx="9914384" cy="260648"/>
              <a:chOff x="0" y="6598784"/>
              <a:chExt cx="9914384" cy="260648"/>
            </a:xfrm>
          </p:grpSpPr>
          <p:sp>
            <p:nvSpPr>
              <p:cNvPr id="14" name="Rectangle 7"/>
              <p:cNvSpPr/>
              <p:nvPr>
                <p:custDataLst>
                  <p:tags r:id="rId2"/>
                </p:custDataLst>
              </p:nvPr>
            </p:nvSpPr>
            <p:spPr bwMode="auto">
              <a:xfrm>
                <a:off x="0" y="6614991"/>
                <a:ext cx="5601072" cy="243009"/>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r>
                  <a:rPr lang="en-US" sz="1200" dirty="0" smtClean="0">
                    <a:solidFill>
                      <a:schemeClr val="bg1">
                        <a:lumMod val="75000"/>
                      </a:schemeClr>
                    </a:solidFill>
                    <a:latin typeface="Source Sans Pro Light" panose="020B0403030403020204" pitchFamily="34" charset="0"/>
                    <a:cs typeface="Source Sans Pro Light"/>
                  </a:rPr>
                  <a:t>Mapping Customers |       References</a:t>
                </a:r>
                <a:endParaRPr lang="en-US" sz="1200" dirty="0">
                  <a:solidFill>
                    <a:schemeClr val="bg1">
                      <a:lumMod val="75000"/>
                    </a:schemeClr>
                  </a:solidFill>
                  <a:latin typeface="Source Sans Pro Light" panose="020B0403030403020204" pitchFamily="34" charset="0"/>
                  <a:cs typeface="Source Sans Pro"/>
                </a:endParaRPr>
              </a:p>
            </p:txBody>
          </p:sp>
          <p:sp>
            <p:nvSpPr>
              <p:cNvPr id="16" name="Rectangle 7"/>
              <p:cNvSpPr/>
              <p:nvPr>
                <p:custDataLst>
                  <p:tags r:id="rId3"/>
                </p:custDataLst>
              </p:nvPr>
            </p:nvSpPr>
            <p:spPr bwMode="auto">
              <a:xfrm>
                <a:off x="5673080" y="6598784"/>
                <a:ext cx="4241304" cy="26064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pPr algn="r"/>
                <a:r>
                  <a:rPr lang="en-US" sz="1200" dirty="0" smtClean="0">
                    <a:solidFill>
                      <a:schemeClr val="bg1">
                        <a:lumMod val="75000"/>
                      </a:schemeClr>
                    </a:solidFill>
                    <a:latin typeface="Source Sans Pro Light" panose="020B0403030403020204" pitchFamily="34" charset="0"/>
                    <a:cs typeface="Source Sans Pro"/>
                    <a:sym typeface="Monotype Sorts"/>
                  </a:rPr>
                  <a:t>Salome </a:t>
                </a:r>
                <a:r>
                  <a:rPr lang="en-US" sz="1200" dirty="0">
                    <a:solidFill>
                      <a:schemeClr val="bg1">
                        <a:lumMod val="75000"/>
                      </a:schemeClr>
                    </a:solidFill>
                    <a:latin typeface="Source Sans Pro Light" panose="020B0403030403020204" pitchFamily="34" charset="0"/>
                    <a:cs typeface="Source Sans Pro"/>
                    <a:sym typeface="Monotype Sorts"/>
                  </a:rPr>
                  <a:t>Lang</a:t>
                </a:r>
              </a:p>
            </p:txBody>
          </p:sp>
        </p:grpSp>
        <p:sp>
          <p:nvSpPr>
            <p:cNvPr id="13" name="Ellipse 12"/>
            <p:cNvSpPr/>
            <p:nvPr/>
          </p:nvSpPr>
          <p:spPr bwMode="auto">
            <a:xfrm>
              <a:off x="1460624" y="6655292"/>
              <a:ext cx="108000" cy="108000"/>
            </a:xfrm>
            <a:prstGeom prst="ellipse">
              <a:avLst/>
            </a:prstGeom>
            <a:solidFill>
              <a:schemeClr val="bg1">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CH" sz="850" b="1"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rPr>
                <a:t>5</a:t>
              </a:r>
              <a:endParaRPr kumimoji="0" lang="de-CH" sz="850" b="1" i="0" u="none" strike="noStrike" normalizeH="0" baseline="0"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grpSp>
    </p:spTree>
    <p:extLst>
      <p:ext uri="{BB962C8B-B14F-4D97-AF65-F5344CB8AC3E}">
        <p14:creationId xmlns:p14="http://schemas.microsoft.com/office/powerpoint/2010/main" val="238785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4"/>
          </p:nvPr>
        </p:nvSpPr>
        <p:spPr>
          <a:solidFill>
            <a:srgbClr val="E6E6E6"/>
          </a:solidFill>
        </p:spPr>
        <p:txBody>
          <a:bodyPr/>
          <a:lstStyle/>
          <a:p>
            <a:r>
              <a:rPr lang="en-GB" b="1" dirty="0" smtClean="0">
                <a:solidFill>
                  <a:schemeClr val="bg1"/>
                </a:solidFill>
              </a:rPr>
              <a:t>References</a:t>
            </a:r>
            <a:endParaRPr lang="en-GB" b="1" dirty="0">
              <a:solidFill>
                <a:schemeClr val="bg1"/>
              </a:solidFill>
            </a:endParaRPr>
          </a:p>
        </p:txBody>
      </p:sp>
      <p:sp>
        <p:nvSpPr>
          <p:cNvPr id="37" name="Title 1"/>
          <p:cNvSpPr>
            <a:spLocks noGrp="1"/>
          </p:cNvSpPr>
          <p:nvPr>
            <p:ph type="title"/>
          </p:nvPr>
        </p:nvSpPr>
        <p:spPr>
          <a:xfrm>
            <a:off x="343684" y="367479"/>
            <a:ext cx="8027813" cy="571500"/>
          </a:xfrm>
        </p:spPr>
        <p:txBody>
          <a:bodyPr/>
          <a:lstStyle/>
          <a:p>
            <a:r>
              <a:rPr lang="en-US" b="1" dirty="0" smtClean="0"/>
              <a:t>References</a:t>
            </a:r>
            <a:endParaRPr lang="en-US" b="1" dirty="0"/>
          </a:p>
        </p:txBody>
      </p:sp>
      <p:sp>
        <p:nvSpPr>
          <p:cNvPr id="11" name="Inhaltsplatzhalter 3"/>
          <p:cNvSpPr>
            <a:spLocks noGrp="1"/>
          </p:cNvSpPr>
          <p:nvPr>
            <p:ph idx="1"/>
            <p:custDataLst>
              <p:tags r:id="rId1"/>
            </p:custDataLst>
          </p:nvPr>
        </p:nvSpPr>
        <p:spPr>
          <a:xfrm>
            <a:off x="605367" y="1556415"/>
            <a:ext cx="8682566" cy="4384477"/>
          </a:xfrm>
        </p:spPr>
        <p:txBody>
          <a:bodyPr/>
          <a:lstStyle/>
          <a:p>
            <a:pPr lvl="0">
              <a:buFont typeface="Wingdings" panose="05000000000000000000" pitchFamily="2" charset="2"/>
              <a:buChar char="§"/>
            </a:pPr>
            <a:r>
              <a:rPr lang="en-GB" sz="1600" dirty="0" err="1" smtClean="0"/>
              <a:t>Gijsbrechts</a:t>
            </a:r>
            <a:r>
              <a:rPr lang="en-GB" sz="1600" dirty="0"/>
              <a:t>, E., Campo, K., &amp; </a:t>
            </a:r>
            <a:r>
              <a:rPr lang="en-GB" sz="1600" dirty="0" err="1"/>
              <a:t>Goossens</a:t>
            </a:r>
            <a:r>
              <a:rPr lang="en-GB" sz="1600" dirty="0"/>
              <a:t>, T. (2003). The impact of store flyers on store traffic and store sales: a geo-marketing approach. </a:t>
            </a:r>
            <a:r>
              <a:rPr lang="en-GB" sz="1600" i="1" dirty="0"/>
              <a:t>Journal of Retailing</a:t>
            </a:r>
            <a:r>
              <a:rPr lang="en-GB" sz="1600" dirty="0"/>
              <a:t>, </a:t>
            </a:r>
            <a:r>
              <a:rPr lang="en-GB" sz="1600" i="1" dirty="0"/>
              <a:t>79</a:t>
            </a:r>
            <a:r>
              <a:rPr lang="en-GB" sz="1600" dirty="0"/>
              <a:t>(1), </a:t>
            </a:r>
            <a:r>
              <a:rPr lang="en-GB" sz="1600" dirty="0" smtClean="0"/>
              <a:t>1-16.</a:t>
            </a:r>
          </a:p>
          <a:p>
            <a:pPr lvl="0">
              <a:buFont typeface="Wingdings" panose="05000000000000000000" pitchFamily="2" charset="2"/>
              <a:buChar char="§"/>
            </a:pPr>
            <a:r>
              <a:rPr lang="en-GB" sz="1600" dirty="0"/>
              <a:t>Keck, François. </a:t>
            </a:r>
            <a:r>
              <a:rPr lang="en-GB" sz="1600" dirty="0" err="1" smtClean="0"/>
              <a:t>Rleafmap</a:t>
            </a:r>
            <a:r>
              <a:rPr lang="en-GB" sz="1600" dirty="0" smtClean="0"/>
              <a:t>: interactive </a:t>
            </a:r>
            <a:r>
              <a:rPr lang="en-GB" sz="1600" dirty="0"/>
              <a:t>maps with R and </a:t>
            </a:r>
            <a:r>
              <a:rPr lang="en-GB" sz="1600" dirty="0" smtClean="0"/>
              <a:t>leaflet. http</a:t>
            </a:r>
            <a:r>
              <a:rPr lang="en-GB" sz="1600" dirty="0"/>
              <a:t>://www.francoiskeck.fr/rleafmap/</a:t>
            </a:r>
          </a:p>
          <a:p>
            <a:pPr lvl="0">
              <a:buFont typeface="Wingdings" panose="05000000000000000000" pitchFamily="2" charset="2"/>
              <a:buChar char="§"/>
            </a:pPr>
            <a:endParaRPr lang="en-GB" sz="1600" dirty="0" smtClean="0"/>
          </a:p>
          <a:p>
            <a:pPr marL="0" lvl="0" indent="0">
              <a:buNone/>
            </a:pPr>
            <a:endParaRPr lang="en-GB" sz="1600" dirty="0" smtClean="0"/>
          </a:p>
        </p:txBody>
      </p:sp>
      <p:grpSp>
        <p:nvGrpSpPr>
          <p:cNvPr id="10" name="Gruppieren 9"/>
          <p:cNvGrpSpPr/>
          <p:nvPr/>
        </p:nvGrpSpPr>
        <p:grpSpPr>
          <a:xfrm>
            <a:off x="0" y="6598784"/>
            <a:ext cx="9914384" cy="260648"/>
            <a:chOff x="0" y="6598784"/>
            <a:chExt cx="9914384" cy="260648"/>
          </a:xfrm>
        </p:grpSpPr>
        <p:grpSp>
          <p:nvGrpSpPr>
            <p:cNvPr id="12" name="Gruppieren 11"/>
            <p:cNvGrpSpPr/>
            <p:nvPr/>
          </p:nvGrpSpPr>
          <p:grpSpPr>
            <a:xfrm>
              <a:off x="0" y="6598784"/>
              <a:ext cx="9914384" cy="260648"/>
              <a:chOff x="0" y="6598784"/>
              <a:chExt cx="9914384" cy="260648"/>
            </a:xfrm>
          </p:grpSpPr>
          <p:sp>
            <p:nvSpPr>
              <p:cNvPr id="14" name="Rectangle 7"/>
              <p:cNvSpPr/>
              <p:nvPr>
                <p:custDataLst>
                  <p:tags r:id="rId2"/>
                </p:custDataLst>
              </p:nvPr>
            </p:nvSpPr>
            <p:spPr bwMode="auto">
              <a:xfrm>
                <a:off x="0" y="6614991"/>
                <a:ext cx="5601072" cy="243009"/>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r>
                  <a:rPr lang="en-US" sz="1200" dirty="0" smtClean="0">
                    <a:solidFill>
                      <a:schemeClr val="bg1">
                        <a:lumMod val="75000"/>
                      </a:schemeClr>
                    </a:solidFill>
                    <a:latin typeface="Source Sans Pro Light" panose="020B0403030403020204" pitchFamily="34" charset="0"/>
                    <a:cs typeface="Source Sans Pro Light"/>
                  </a:rPr>
                  <a:t>Mapping Customers |       References</a:t>
                </a:r>
                <a:endParaRPr lang="en-US" sz="1200" dirty="0">
                  <a:solidFill>
                    <a:schemeClr val="bg1">
                      <a:lumMod val="75000"/>
                    </a:schemeClr>
                  </a:solidFill>
                  <a:latin typeface="Source Sans Pro Light" panose="020B0403030403020204" pitchFamily="34" charset="0"/>
                  <a:cs typeface="Source Sans Pro"/>
                </a:endParaRPr>
              </a:p>
            </p:txBody>
          </p:sp>
          <p:sp>
            <p:nvSpPr>
              <p:cNvPr id="16" name="Rectangle 7"/>
              <p:cNvSpPr/>
              <p:nvPr>
                <p:custDataLst>
                  <p:tags r:id="rId3"/>
                </p:custDataLst>
              </p:nvPr>
            </p:nvSpPr>
            <p:spPr bwMode="auto">
              <a:xfrm>
                <a:off x="5673080" y="6598784"/>
                <a:ext cx="4241304" cy="26064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pPr algn="r"/>
                <a:r>
                  <a:rPr lang="en-US" sz="1200" dirty="0" smtClean="0">
                    <a:solidFill>
                      <a:schemeClr val="bg1">
                        <a:lumMod val="75000"/>
                      </a:schemeClr>
                    </a:solidFill>
                    <a:latin typeface="Source Sans Pro Light" panose="020B0403030403020204" pitchFamily="34" charset="0"/>
                    <a:cs typeface="Source Sans Pro"/>
                    <a:sym typeface="Monotype Sorts"/>
                  </a:rPr>
                  <a:t>Salome </a:t>
                </a:r>
                <a:r>
                  <a:rPr lang="en-US" sz="1200" dirty="0">
                    <a:solidFill>
                      <a:schemeClr val="bg1">
                        <a:lumMod val="75000"/>
                      </a:schemeClr>
                    </a:solidFill>
                    <a:latin typeface="Source Sans Pro Light" panose="020B0403030403020204" pitchFamily="34" charset="0"/>
                    <a:cs typeface="Source Sans Pro"/>
                    <a:sym typeface="Monotype Sorts"/>
                  </a:rPr>
                  <a:t>Lang</a:t>
                </a:r>
              </a:p>
            </p:txBody>
          </p:sp>
        </p:grpSp>
        <p:sp>
          <p:nvSpPr>
            <p:cNvPr id="13" name="Ellipse 12"/>
            <p:cNvSpPr/>
            <p:nvPr/>
          </p:nvSpPr>
          <p:spPr bwMode="auto">
            <a:xfrm>
              <a:off x="1460624" y="6655292"/>
              <a:ext cx="108000" cy="108000"/>
            </a:xfrm>
            <a:prstGeom prst="ellipse">
              <a:avLst/>
            </a:prstGeom>
            <a:solidFill>
              <a:schemeClr val="bg1">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CH" sz="850" b="1"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rPr>
                <a:t>5</a:t>
              </a:r>
              <a:endParaRPr kumimoji="0" lang="de-CH" sz="850" b="1" i="0" u="none" strike="noStrike" normalizeH="0" baseline="0"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grpSp>
    </p:spTree>
    <p:extLst>
      <p:ext uri="{BB962C8B-B14F-4D97-AF65-F5344CB8AC3E}">
        <p14:creationId xmlns:p14="http://schemas.microsoft.com/office/powerpoint/2010/main" val="161170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a:blip r:embed="rId8"/>
          <a:stretch>
            <a:fillRect/>
          </a:stretch>
        </p:blipFill>
        <p:spPr>
          <a:xfrm>
            <a:off x="632520" y="4293096"/>
            <a:ext cx="3366374" cy="2101659"/>
          </a:xfrm>
          <a:prstGeom prst="rect">
            <a:avLst/>
          </a:prstGeom>
        </p:spPr>
      </p:pic>
      <p:sp>
        <p:nvSpPr>
          <p:cNvPr id="2" name="Titel 1"/>
          <p:cNvSpPr>
            <a:spLocks noGrp="1"/>
          </p:cNvSpPr>
          <p:nvPr>
            <p:ph type="title"/>
          </p:nvPr>
        </p:nvSpPr>
        <p:spPr/>
        <p:txBody>
          <a:bodyPr/>
          <a:lstStyle/>
          <a:p>
            <a:r>
              <a:rPr lang="en-GB" dirty="0" smtClean="0"/>
              <a:t>The weighted interactive map requires three inputs</a:t>
            </a:r>
            <a:endParaRPr lang="en-GB" dirty="0"/>
          </a:p>
        </p:txBody>
      </p:sp>
      <p:sp>
        <p:nvSpPr>
          <p:cNvPr id="5" name="Textplatzhalter 4"/>
          <p:cNvSpPr>
            <a:spLocks noGrp="1"/>
          </p:cNvSpPr>
          <p:nvPr>
            <p:ph type="body" sz="quarter" idx="14"/>
          </p:nvPr>
        </p:nvSpPr>
        <p:spPr/>
        <p:txBody>
          <a:bodyPr/>
          <a:lstStyle/>
          <a:p>
            <a:r>
              <a:rPr lang="en-GB" b="1" dirty="0" err="1" smtClean="0">
                <a:solidFill>
                  <a:schemeClr val="bg1"/>
                </a:solidFill>
              </a:rPr>
              <a:t>Input/Output</a:t>
            </a:r>
            <a:endParaRPr lang="en-GB" b="1" dirty="0">
              <a:solidFill>
                <a:schemeClr val="bg1"/>
              </a:solidFill>
            </a:endParaRPr>
          </a:p>
        </p:txBody>
      </p:sp>
      <p:pic>
        <p:nvPicPr>
          <p:cNvPr id="11" name="Inhaltsplatzhalter 10"/>
          <p:cNvPicPr>
            <a:picLocks noGrp="1" noChangeAspect="1"/>
          </p:cNvPicPr>
          <p:nvPr>
            <p:ph idx="1"/>
          </p:nvPr>
        </p:nvPicPr>
        <p:blipFill>
          <a:blip r:embed="rId9">
            <a:extLst>
              <a:ext uri="{28A0092B-C50C-407E-A947-70E740481C1C}">
                <a14:useLocalDpi xmlns:a14="http://schemas.microsoft.com/office/drawing/2010/main" val="0"/>
              </a:ext>
            </a:extLst>
          </a:blip>
          <a:stretch>
            <a:fillRect/>
          </a:stretch>
        </p:blipFill>
        <p:spPr>
          <a:xfrm>
            <a:off x="5538103" y="2464648"/>
            <a:ext cx="4290152" cy="2885547"/>
          </a:xfrm>
        </p:spPr>
      </p:pic>
      <p:sp>
        <p:nvSpPr>
          <p:cNvPr id="24" name="Textfeld 23"/>
          <p:cNvSpPr txBox="1"/>
          <p:nvPr/>
        </p:nvSpPr>
        <p:spPr>
          <a:xfrm>
            <a:off x="1674561" y="1196752"/>
            <a:ext cx="1322007" cy="369332"/>
          </a:xfrm>
          <a:prstGeom prst="rect">
            <a:avLst/>
          </a:prstGeom>
          <a:noFill/>
        </p:spPr>
        <p:txBody>
          <a:bodyPr wrap="square" rtlCol="0">
            <a:spAutoFit/>
          </a:bodyPr>
          <a:lstStyle/>
          <a:p>
            <a:pPr algn="ctr"/>
            <a:r>
              <a:rPr lang="en-GB" b="1" dirty="0" smtClean="0">
                <a:solidFill>
                  <a:srgbClr val="2D2D8A"/>
                </a:solidFill>
                <a:latin typeface="Source Sans Pro"/>
              </a:rPr>
              <a:t>Input</a:t>
            </a:r>
            <a:endParaRPr lang="en-GB" b="1" dirty="0">
              <a:solidFill>
                <a:srgbClr val="2D2D8A"/>
              </a:solidFill>
              <a:latin typeface="Source Sans Pro"/>
            </a:endParaRPr>
          </a:p>
        </p:txBody>
      </p:sp>
      <p:sp>
        <p:nvSpPr>
          <p:cNvPr id="26" name="Textfeld 25"/>
          <p:cNvSpPr txBox="1"/>
          <p:nvPr/>
        </p:nvSpPr>
        <p:spPr>
          <a:xfrm>
            <a:off x="6811870" y="1196752"/>
            <a:ext cx="1322007" cy="369332"/>
          </a:xfrm>
          <a:prstGeom prst="rect">
            <a:avLst/>
          </a:prstGeom>
          <a:noFill/>
        </p:spPr>
        <p:txBody>
          <a:bodyPr wrap="square" rtlCol="0">
            <a:spAutoFit/>
          </a:bodyPr>
          <a:lstStyle/>
          <a:p>
            <a:pPr algn="ctr"/>
            <a:r>
              <a:rPr lang="en-GB" b="1" dirty="0" smtClean="0">
                <a:solidFill>
                  <a:srgbClr val="2D2D8A"/>
                </a:solidFill>
                <a:latin typeface="Source Sans Pro"/>
              </a:rPr>
              <a:t>Output</a:t>
            </a:r>
            <a:endParaRPr lang="en-GB" b="1" dirty="0">
              <a:solidFill>
                <a:srgbClr val="2D2D8A"/>
              </a:solidFill>
              <a:latin typeface="Source Sans Pro"/>
            </a:endParaRPr>
          </a:p>
        </p:txBody>
      </p:sp>
      <p:sp>
        <p:nvSpPr>
          <p:cNvPr id="30" name="Gestreifter Pfeil nach rechts 29"/>
          <p:cNvSpPr/>
          <p:nvPr/>
        </p:nvSpPr>
        <p:spPr bwMode="auto">
          <a:xfrm>
            <a:off x="4502950" y="3472730"/>
            <a:ext cx="900100" cy="864096"/>
          </a:xfrm>
          <a:prstGeom prst="stripedRightArrow">
            <a:avLst/>
          </a:prstGeom>
          <a:solidFill>
            <a:srgbClr val="00009B"/>
          </a:solidFill>
          <a:ln w="9525"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smtClean="0">
              <a:ln>
                <a:noFill/>
              </a:ln>
              <a:solidFill>
                <a:sysClr val="windowText" lastClr="000000"/>
              </a:solidFill>
              <a:effectLst/>
              <a:uLnTx/>
              <a:uFillTx/>
            </a:endParaRPr>
          </a:p>
        </p:txBody>
      </p:sp>
      <p:graphicFrame>
        <p:nvGraphicFramePr>
          <p:cNvPr id="32" name="Inhaltsplatzhalter 5"/>
          <p:cNvGraphicFramePr>
            <a:graphicFrameLocks/>
          </p:cNvGraphicFramePr>
          <p:nvPr>
            <p:extLst>
              <p:ext uri="{D42A27DB-BD31-4B8C-83A1-F6EECF244321}">
                <p14:modId xmlns:p14="http://schemas.microsoft.com/office/powerpoint/2010/main" val="1339850764"/>
              </p:ext>
            </p:extLst>
          </p:nvPr>
        </p:nvGraphicFramePr>
        <p:xfrm>
          <a:off x="635679" y="1556792"/>
          <a:ext cx="3399771" cy="1318060"/>
        </p:xfrm>
        <a:graphic>
          <a:graphicData uri="http://schemas.openxmlformats.org/drawingml/2006/table">
            <a:tbl>
              <a:tblPr firstRow="1" bandRow="1">
                <a:tableStyleId>{3B4B98B0-60AC-42C2-AFA5-B58CD77FA1E5}</a:tableStyleId>
              </a:tblPr>
              <a:tblGrid>
                <a:gridCol w="1296705"/>
                <a:gridCol w="1139161"/>
                <a:gridCol w="963905"/>
              </a:tblGrid>
              <a:tr h="465439">
                <a:tc>
                  <a:txBody>
                    <a:bodyPr/>
                    <a:lstStyle/>
                    <a:p>
                      <a:pPr algn="ctr"/>
                      <a:r>
                        <a:rPr lang="en-US" sz="1200" b="1" noProof="0" dirty="0" smtClean="0">
                          <a:solidFill>
                            <a:srgbClr val="E6E6E6"/>
                          </a:solidFill>
                          <a:latin typeface="Source Sans Pro Light"/>
                        </a:rPr>
                        <a:t>Customer ID</a:t>
                      </a:r>
                      <a:endParaRPr lang="en-US" sz="1200" b="1" noProof="0" dirty="0">
                        <a:solidFill>
                          <a:srgbClr val="E6E6E6"/>
                        </a:solidFill>
                        <a:latin typeface="Source Sans Pro Light"/>
                      </a:endParaRPr>
                    </a:p>
                  </a:txBody>
                  <a:tcPr anchor="ctr">
                    <a:lnL w="12700" cap="flat" cmpd="sng" algn="ctr">
                      <a:noFill/>
                      <a:prstDash val="solid"/>
                      <a:round/>
                      <a:headEnd type="none" w="med" len="med"/>
                      <a:tailEnd type="none" w="med" len="med"/>
                    </a:lnL>
                    <a:lnR>
                      <a:noFill/>
                    </a:lnR>
                    <a:lnT w="12700" cap="flat" cmpd="sng" algn="ctr">
                      <a:solidFill>
                        <a:srgbClr val="BBE0E3"/>
                      </a:solidFill>
                      <a:prstDash val="solid"/>
                      <a:round/>
                      <a:headEnd type="none" w="med" len="med"/>
                      <a:tailEnd type="none" w="med" len="med"/>
                    </a:lnT>
                    <a:lnB w="12700" cap="flat" cmpd="sng" algn="ctr">
                      <a:solidFill>
                        <a:srgbClr val="BBE0E3"/>
                      </a:solidFill>
                      <a:prstDash val="solid"/>
                      <a:round/>
                      <a:headEnd type="none" w="med" len="med"/>
                      <a:tailEnd type="none" w="med" len="med"/>
                    </a:lnB>
                    <a:lnTlToBr w="12700" cmpd="sng">
                      <a:noFill/>
                      <a:prstDash val="solid"/>
                    </a:lnTlToBr>
                    <a:lnBlToTr w="12700" cmpd="sng">
                      <a:noFill/>
                      <a:prstDash val="solid"/>
                    </a:lnBlToTr>
                    <a:solidFill>
                      <a:srgbClr val="2D2D8A"/>
                    </a:solidFill>
                  </a:tcPr>
                </a:tc>
                <a:tc>
                  <a:txBody>
                    <a:bodyPr/>
                    <a:lstStyle/>
                    <a:p>
                      <a:pPr algn="ctr"/>
                      <a:r>
                        <a:rPr lang="en-US" sz="1200" b="1" noProof="0" dirty="0" err="1" smtClean="0">
                          <a:solidFill>
                            <a:srgbClr val="E6E6E6"/>
                          </a:solidFill>
                          <a:latin typeface="Source Sans Pro Light"/>
                        </a:rPr>
                        <a:t>AggPurchase</a:t>
                      </a:r>
                      <a:endParaRPr lang="en-US" sz="1200" b="1" noProof="0" dirty="0">
                        <a:solidFill>
                          <a:srgbClr val="E6E6E6"/>
                        </a:solidFill>
                        <a:latin typeface="Source Sans Pro Light"/>
                      </a:endParaRPr>
                    </a:p>
                  </a:txBody>
                  <a:tcPr anchor="ctr">
                    <a:lnL>
                      <a:noFill/>
                    </a:lnL>
                    <a:lnR>
                      <a:noFill/>
                    </a:lnR>
                    <a:lnT w="12700" cap="flat" cmpd="sng" algn="ctr">
                      <a:solidFill>
                        <a:srgbClr val="BBE0E3"/>
                      </a:solidFill>
                      <a:prstDash val="solid"/>
                      <a:round/>
                      <a:headEnd type="none" w="med" len="med"/>
                      <a:tailEnd type="none" w="med" len="med"/>
                    </a:lnT>
                    <a:lnB w="12700" cap="flat" cmpd="sng" algn="ctr">
                      <a:solidFill>
                        <a:srgbClr val="BBE0E3"/>
                      </a:solidFill>
                      <a:prstDash val="solid"/>
                      <a:round/>
                      <a:headEnd type="none" w="med" len="med"/>
                      <a:tailEnd type="none" w="med" len="med"/>
                    </a:lnB>
                    <a:lnTlToBr w="12700" cmpd="sng">
                      <a:noFill/>
                      <a:prstDash val="solid"/>
                    </a:lnTlToBr>
                    <a:lnBlToTr w="12700" cmpd="sng">
                      <a:noFill/>
                      <a:prstDash val="solid"/>
                    </a:lnBlToTr>
                    <a:solidFill>
                      <a:srgbClr val="2D2D8A"/>
                    </a:solidFill>
                  </a:tcPr>
                </a:tc>
                <a:tc>
                  <a:txBody>
                    <a:bodyPr/>
                    <a:lstStyle/>
                    <a:p>
                      <a:pPr algn="ctr"/>
                      <a:r>
                        <a:rPr lang="en-US" sz="1200" b="1" noProof="0" dirty="0" smtClean="0">
                          <a:solidFill>
                            <a:srgbClr val="E6E6E6"/>
                          </a:solidFill>
                          <a:latin typeface="Source Sans Pro Light"/>
                        </a:rPr>
                        <a:t>ZIP</a:t>
                      </a:r>
                      <a:r>
                        <a:rPr lang="en-US" sz="1200" b="1" baseline="0" noProof="0" dirty="0" smtClean="0">
                          <a:solidFill>
                            <a:srgbClr val="E6E6E6"/>
                          </a:solidFill>
                          <a:latin typeface="Source Sans Pro Light"/>
                        </a:rPr>
                        <a:t> code</a:t>
                      </a:r>
                      <a:endParaRPr lang="en-US" sz="1200" b="1" noProof="0" dirty="0">
                        <a:solidFill>
                          <a:srgbClr val="E6E6E6"/>
                        </a:solidFill>
                        <a:latin typeface="Source Sans Pro Light"/>
                      </a:endParaRPr>
                    </a:p>
                  </a:txBody>
                  <a:tcPr anchor="ctr">
                    <a:lnL>
                      <a:noFill/>
                    </a:lnL>
                    <a:lnR>
                      <a:noFill/>
                    </a:lnR>
                    <a:lnT w="12700" cap="flat" cmpd="sng" algn="ctr">
                      <a:solidFill>
                        <a:srgbClr val="BBE0E3"/>
                      </a:solidFill>
                      <a:prstDash val="solid"/>
                      <a:round/>
                      <a:headEnd type="none" w="med" len="med"/>
                      <a:tailEnd type="none" w="med" len="med"/>
                    </a:lnT>
                    <a:lnB w="12700" cap="flat" cmpd="sng" algn="ctr">
                      <a:solidFill>
                        <a:srgbClr val="BBE0E3"/>
                      </a:solidFill>
                      <a:prstDash val="solid"/>
                      <a:round/>
                      <a:headEnd type="none" w="med" len="med"/>
                      <a:tailEnd type="none" w="med" len="med"/>
                    </a:lnB>
                    <a:lnTlToBr w="12700" cmpd="sng">
                      <a:noFill/>
                      <a:prstDash val="solid"/>
                    </a:lnTlToBr>
                    <a:lnBlToTr w="12700" cmpd="sng">
                      <a:noFill/>
                      <a:prstDash val="solid"/>
                    </a:lnBlToTr>
                    <a:solidFill>
                      <a:srgbClr val="2D2D8A"/>
                    </a:solidFill>
                  </a:tcPr>
                </a:tc>
              </a:tr>
              <a:tr h="284207">
                <a:tc>
                  <a:txBody>
                    <a:bodyPr/>
                    <a:lstStyle/>
                    <a:p>
                      <a:pPr marL="0" algn="ctr" defTabSz="336736" rtl="0" eaLnBrk="1" fontAlgn="b" latinLnBrk="0" hangingPunct="1"/>
                      <a:r>
                        <a:rPr lang="en-GB" sz="1200" kern="1200" dirty="0" smtClean="0">
                          <a:solidFill>
                            <a:schemeClr val="tx2"/>
                          </a:solidFill>
                          <a:latin typeface="Source Sans Pro Light"/>
                          <a:ea typeface="+mn-ea"/>
                          <a:cs typeface="+mn-cs"/>
                        </a:rPr>
                        <a:t>565428</a:t>
                      </a:r>
                      <a:endParaRPr lang="en-GB" sz="1200" kern="1200" dirty="0">
                        <a:solidFill>
                          <a:schemeClr val="tx2"/>
                        </a:solidFill>
                        <a:latin typeface="Source Sans Pro Light"/>
                        <a:ea typeface="+mn-ea"/>
                        <a:cs typeface="+mn-cs"/>
                      </a:endParaRPr>
                    </a:p>
                  </a:txBody>
                  <a:tcPr marL="9525" marR="9525" marT="9525" marB="0" anchor="ctr">
                    <a:lnL w="12700" cap="flat" cmpd="sng" algn="ctr">
                      <a:noFill/>
                      <a:prstDash val="solid"/>
                      <a:round/>
                      <a:headEnd type="none" w="med" len="med"/>
                      <a:tailEnd type="none" w="med" len="med"/>
                    </a:lnL>
                    <a:lnR>
                      <a:noFill/>
                    </a:lnR>
                    <a:lnT w="12700" cap="flat" cmpd="sng" algn="ctr">
                      <a:solidFill>
                        <a:srgbClr val="BBE0E3"/>
                      </a:solidFill>
                      <a:prstDash val="solid"/>
                      <a:round/>
                      <a:headEnd type="none" w="med" len="med"/>
                      <a:tailEnd type="none" w="med" len="med"/>
                    </a:lnT>
                    <a:lnB>
                      <a:noFill/>
                    </a:lnB>
                    <a:lnTlToBr w="12700" cmpd="sng">
                      <a:noFill/>
                      <a:prstDash val="solid"/>
                    </a:lnTlToBr>
                    <a:lnBlToTr w="12700" cmpd="sng">
                      <a:noFill/>
                      <a:prstDash val="solid"/>
                    </a:lnBlToTr>
                    <a:solidFill>
                      <a:schemeClr val="accent3">
                        <a:lumMod val="95000"/>
                      </a:schemeClr>
                    </a:solidFill>
                  </a:tcPr>
                </a:tc>
                <a:tc>
                  <a:txBody>
                    <a:bodyPr/>
                    <a:lstStyle/>
                    <a:p>
                      <a:pPr algn="ctr"/>
                      <a:r>
                        <a:rPr lang="en-US" sz="1200" kern="1200" noProof="0" dirty="0" smtClean="0">
                          <a:solidFill>
                            <a:schemeClr val="tx2"/>
                          </a:solidFill>
                          <a:latin typeface="Source Sans Pro Light"/>
                          <a:ea typeface="+mn-ea"/>
                          <a:cs typeface="+mn-cs"/>
                        </a:rPr>
                        <a:t>4,262.2</a:t>
                      </a:r>
                      <a:endParaRPr lang="en-US" sz="1200" kern="1200" noProof="0" dirty="0">
                        <a:solidFill>
                          <a:schemeClr val="tx2"/>
                        </a:solidFill>
                        <a:latin typeface="Source Sans Pro Light"/>
                        <a:ea typeface="+mn-ea"/>
                        <a:cs typeface="+mn-cs"/>
                      </a:endParaRPr>
                    </a:p>
                  </a:txBody>
                  <a:tcPr>
                    <a:lnL>
                      <a:noFill/>
                    </a:lnL>
                    <a:lnR>
                      <a:noFill/>
                    </a:lnR>
                    <a:lnT w="12700" cap="flat" cmpd="sng" algn="ctr">
                      <a:solidFill>
                        <a:srgbClr val="BBE0E3"/>
                      </a:solidFill>
                      <a:prstDash val="solid"/>
                      <a:round/>
                      <a:headEnd type="none" w="med" len="med"/>
                      <a:tailEnd type="none" w="med" len="med"/>
                    </a:lnT>
                    <a:lnB>
                      <a:noFill/>
                    </a:lnB>
                    <a:lnTlToBr w="12700" cmpd="sng">
                      <a:noFill/>
                      <a:prstDash val="solid"/>
                    </a:lnTlToBr>
                    <a:lnBlToTr w="12700" cmpd="sng">
                      <a:noFill/>
                      <a:prstDash val="solid"/>
                    </a:lnBlToTr>
                    <a:solidFill>
                      <a:schemeClr val="accent3">
                        <a:lumMod val="95000"/>
                      </a:schemeClr>
                    </a:solidFill>
                  </a:tcPr>
                </a:tc>
                <a:tc>
                  <a:txBody>
                    <a:bodyPr/>
                    <a:lstStyle/>
                    <a:p>
                      <a:pPr algn="ctr"/>
                      <a:r>
                        <a:rPr lang="en-GB" sz="1200" kern="1200" dirty="0" smtClean="0">
                          <a:solidFill>
                            <a:schemeClr val="tx2"/>
                          </a:solidFill>
                          <a:latin typeface="Source Sans Pro Light"/>
                          <a:ea typeface="+mn-ea"/>
                          <a:cs typeface="+mn-cs"/>
                        </a:rPr>
                        <a:t>4532</a:t>
                      </a:r>
                      <a:endParaRPr lang="en-US" sz="1200" kern="1200" noProof="0" dirty="0" smtClean="0">
                        <a:solidFill>
                          <a:schemeClr val="tx2"/>
                        </a:solidFill>
                        <a:latin typeface="Source Sans Pro Light"/>
                        <a:ea typeface="+mn-ea"/>
                        <a:cs typeface="+mn-cs"/>
                      </a:endParaRPr>
                    </a:p>
                  </a:txBody>
                  <a:tcPr>
                    <a:lnL>
                      <a:noFill/>
                    </a:lnL>
                    <a:lnR>
                      <a:noFill/>
                    </a:lnR>
                    <a:lnT w="12700" cap="flat" cmpd="sng" algn="ctr">
                      <a:solidFill>
                        <a:srgbClr val="BBE0E3"/>
                      </a:solidFill>
                      <a:prstDash val="solid"/>
                      <a:round/>
                      <a:headEnd type="none" w="med" len="med"/>
                      <a:tailEnd type="none" w="med" len="med"/>
                    </a:lnT>
                    <a:lnB>
                      <a:noFill/>
                    </a:lnB>
                    <a:lnTlToBr w="12700" cmpd="sng">
                      <a:noFill/>
                      <a:prstDash val="solid"/>
                    </a:lnTlToBr>
                    <a:lnBlToTr w="12700" cmpd="sng">
                      <a:noFill/>
                      <a:prstDash val="solid"/>
                    </a:lnBlToTr>
                    <a:solidFill>
                      <a:schemeClr val="accent3">
                        <a:lumMod val="95000"/>
                      </a:schemeClr>
                    </a:solidFill>
                  </a:tcPr>
                </a:tc>
              </a:tr>
              <a:tr h="284207">
                <a:tc>
                  <a:txBody>
                    <a:bodyPr/>
                    <a:lstStyle/>
                    <a:p>
                      <a:pPr algn="ctr"/>
                      <a:r>
                        <a:rPr lang="en-US" sz="1200" noProof="0" dirty="0" smtClean="0">
                          <a:solidFill>
                            <a:schemeClr val="tx2"/>
                          </a:solidFill>
                          <a:latin typeface="Source Sans Pro Light"/>
                        </a:rPr>
                        <a:t>171796</a:t>
                      </a:r>
                    </a:p>
                  </a:txBody>
                  <a:tcP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algn="ctr"/>
                      <a:r>
                        <a:rPr lang="en-US" sz="1200" noProof="0" dirty="0" smtClean="0">
                          <a:solidFill>
                            <a:schemeClr val="tx2"/>
                          </a:solidFill>
                          <a:latin typeface="Source Sans Pro Light"/>
                        </a:rPr>
                        <a:t>2,916.4</a:t>
                      </a:r>
                      <a:endParaRPr lang="en-US" sz="1200" noProof="0" dirty="0">
                        <a:solidFill>
                          <a:schemeClr val="tx2"/>
                        </a:solidFill>
                        <a:latin typeface="Source Sans Pro Light"/>
                      </a:endParaRPr>
                    </a:p>
                  </a:txBody>
                  <a:tcPr>
                    <a:lnL>
                      <a:noFill/>
                    </a:lnL>
                    <a:lnR>
                      <a:noFill/>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algn="ctr"/>
                      <a:r>
                        <a:rPr lang="en-US" sz="1200" noProof="0" dirty="0" smtClean="0">
                          <a:solidFill>
                            <a:schemeClr val="tx2"/>
                          </a:solidFill>
                          <a:latin typeface="Source Sans Pro Light"/>
                        </a:rPr>
                        <a:t>4436</a:t>
                      </a:r>
                      <a:endParaRPr lang="en-US" sz="1200" noProof="0" dirty="0">
                        <a:solidFill>
                          <a:schemeClr val="tx2"/>
                        </a:solidFill>
                        <a:latin typeface="Source Sans Pro Light"/>
                      </a:endParaRPr>
                    </a:p>
                  </a:txBody>
                  <a:tcPr>
                    <a:lnL>
                      <a:noFill/>
                    </a:lnL>
                    <a:lnR>
                      <a:noFill/>
                    </a:lnR>
                    <a:lnT>
                      <a:noFill/>
                    </a:lnT>
                    <a:lnB>
                      <a:noFill/>
                    </a:lnB>
                    <a:lnTlToBr w="12700" cmpd="sng">
                      <a:noFill/>
                      <a:prstDash val="solid"/>
                    </a:lnTlToBr>
                    <a:lnBlToTr w="12700" cmpd="sng">
                      <a:noFill/>
                      <a:prstDash val="solid"/>
                    </a:lnBlToTr>
                    <a:solidFill>
                      <a:schemeClr val="accent3">
                        <a:lumMod val="95000"/>
                      </a:schemeClr>
                    </a:solidFill>
                  </a:tcPr>
                </a:tc>
              </a:tr>
              <a:tr h="284207">
                <a:tc>
                  <a:txBody>
                    <a:bodyPr/>
                    <a:lstStyle/>
                    <a:p>
                      <a:pPr algn="ctr"/>
                      <a:r>
                        <a:rPr lang="en-US" sz="1200" noProof="0" dirty="0" smtClean="0">
                          <a:solidFill>
                            <a:schemeClr val="tx2"/>
                          </a:solidFill>
                          <a:latin typeface="Source Sans Pro Light"/>
                        </a:rPr>
                        <a:t>810696</a:t>
                      </a:r>
                      <a:endParaRPr lang="en-US" sz="1200" noProof="0" dirty="0">
                        <a:solidFill>
                          <a:schemeClr val="tx2"/>
                        </a:solidFill>
                        <a:latin typeface="Source Sans Pro Light"/>
                      </a:endParaRPr>
                    </a:p>
                  </a:txBody>
                  <a:tcP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marL="0" marR="0" indent="0" algn="ctr" defTabSz="336736" rtl="0" eaLnBrk="1" fontAlgn="auto" latinLnBrk="0" hangingPunct="1">
                        <a:lnSpc>
                          <a:spcPct val="100000"/>
                        </a:lnSpc>
                        <a:spcBef>
                          <a:spcPts val="0"/>
                        </a:spcBef>
                        <a:spcAft>
                          <a:spcPts val="0"/>
                        </a:spcAft>
                        <a:buClrTx/>
                        <a:buSzTx/>
                        <a:buFontTx/>
                        <a:buNone/>
                        <a:tabLst/>
                        <a:defRPr/>
                      </a:pPr>
                      <a:r>
                        <a:rPr lang="en-US" sz="1200" noProof="0" dirty="0" smtClean="0">
                          <a:solidFill>
                            <a:schemeClr val="tx2"/>
                          </a:solidFill>
                          <a:latin typeface="Source Sans Pro Light"/>
                        </a:rPr>
                        <a:t>1,525.3</a:t>
                      </a:r>
                    </a:p>
                  </a:txBody>
                  <a:tcPr>
                    <a:lnL>
                      <a:noFill/>
                    </a:lnL>
                    <a:lnR>
                      <a:noFill/>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algn="ctr"/>
                      <a:r>
                        <a:rPr lang="en-US" sz="1200" noProof="0" dirty="0" smtClean="0">
                          <a:solidFill>
                            <a:schemeClr val="tx2"/>
                          </a:solidFill>
                          <a:latin typeface="Source Sans Pro Light"/>
                        </a:rPr>
                        <a:t>8006</a:t>
                      </a:r>
                      <a:endParaRPr lang="en-US" sz="1200" noProof="0" dirty="0">
                        <a:solidFill>
                          <a:schemeClr val="tx2"/>
                        </a:solidFill>
                        <a:latin typeface="Source Sans Pro Light"/>
                      </a:endParaRPr>
                    </a:p>
                  </a:txBody>
                  <a:tcPr>
                    <a:lnL>
                      <a:noFill/>
                    </a:lnL>
                    <a:lnR>
                      <a:noFill/>
                    </a:lnR>
                    <a:lnT>
                      <a:noFill/>
                    </a:lnT>
                    <a:lnB>
                      <a:noFill/>
                    </a:lnB>
                    <a:lnTlToBr w="12700" cmpd="sng">
                      <a:noFill/>
                      <a:prstDash val="solid"/>
                    </a:lnTlToBr>
                    <a:lnBlToTr w="12700" cmpd="sng">
                      <a:noFill/>
                      <a:prstDash val="solid"/>
                    </a:lnBlToTr>
                    <a:solidFill>
                      <a:schemeClr val="accent3">
                        <a:lumMod val="95000"/>
                      </a:schemeClr>
                    </a:solidFill>
                  </a:tcPr>
                </a:tc>
              </a:tr>
            </a:tbl>
          </a:graphicData>
        </a:graphic>
      </p:graphicFrame>
      <p:graphicFrame>
        <p:nvGraphicFramePr>
          <p:cNvPr id="33" name="Inhaltsplatzhalter 5"/>
          <p:cNvGraphicFramePr>
            <a:graphicFrameLocks/>
          </p:cNvGraphicFramePr>
          <p:nvPr>
            <p:extLst>
              <p:ext uri="{D42A27DB-BD31-4B8C-83A1-F6EECF244321}">
                <p14:modId xmlns:p14="http://schemas.microsoft.com/office/powerpoint/2010/main" val="3286644988"/>
              </p:ext>
            </p:extLst>
          </p:nvPr>
        </p:nvGraphicFramePr>
        <p:xfrm>
          <a:off x="658901" y="2996952"/>
          <a:ext cx="3399771" cy="1318060"/>
        </p:xfrm>
        <a:graphic>
          <a:graphicData uri="http://schemas.openxmlformats.org/drawingml/2006/table">
            <a:tbl>
              <a:tblPr firstRow="1" bandRow="1">
                <a:tableStyleId>{3B4B98B0-60AC-42C2-AFA5-B58CD77FA1E5}</a:tableStyleId>
              </a:tblPr>
              <a:tblGrid>
                <a:gridCol w="1296705"/>
                <a:gridCol w="1139161"/>
                <a:gridCol w="963905"/>
              </a:tblGrid>
              <a:tr h="465439">
                <a:tc>
                  <a:txBody>
                    <a:bodyPr/>
                    <a:lstStyle/>
                    <a:p>
                      <a:pPr algn="ctr"/>
                      <a:r>
                        <a:rPr lang="en-US" sz="1200" b="1" noProof="0" dirty="0" smtClean="0">
                          <a:solidFill>
                            <a:srgbClr val="E6E6E6"/>
                          </a:solidFill>
                          <a:latin typeface="Source Sans Pro Light"/>
                        </a:rPr>
                        <a:t>ZIP</a:t>
                      </a:r>
                      <a:r>
                        <a:rPr lang="en-US" sz="1200" b="1" baseline="0" noProof="0" dirty="0" smtClean="0">
                          <a:solidFill>
                            <a:srgbClr val="E6E6E6"/>
                          </a:solidFill>
                          <a:latin typeface="Source Sans Pro Light"/>
                        </a:rPr>
                        <a:t> code</a:t>
                      </a:r>
                      <a:endParaRPr lang="en-US" sz="1200" b="1" noProof="0" dirty="0">
                        <a:solidFill>
                          <a:srgbClr val="E6E6E6"/>
                        </a:solidFill>
                        <a:latin typeface="Source Sans Pro Light"/>
                      </a:endParaRPr>
                    </a:p>
                  </a:txBody>
                  <a:tcPr anchor="ctr">
                    <a:lnL w="12700" cap="flat" cmpd="sng" algn="ctr">
                      <a:noFill/>
                      <a:prstDash val="solid"/>
                      <a:round/>
                      <a:headEnd type="none" w="med" len="med"/>
                      <a:tailEnd type="none" w="med" len="med"/>
                    </a:lnL>
                    <a:lnR>
                      <a:noFill/>
                    </a:lnR>
                    <a:lnT w="12700" cap="flat" cmpd="sng" algn="ctr">
                      <a:solidFill>
                        <a:srgbClr val="BBE0E3"/>
                      </a:solidFill>
                      <a:prstDash val="solid"/>
                      <a:round/>
                      <a:headEnd type="none" w="med" len="med"/>
                      <a:tailEnd type="none" w="med" len="med"/>
                    </a:lnT>
                    <a:lnB w="12700" cap="flat" cmpd="sng" algn="ctr">
                      <a:solidFill>
                        <a:srgbClr val="BBE0E3"/>
                      </a:solidFill>
                      <a:prstDash val="solid"/>
                      <a:round/>
                      <a:headEnd type="none" w="med" len="med"/>
                      <a:tailEnd type="none" w="med" len="med"/>
                    </a:lnB>
                    <a:lnTlToBr w="12700" cmpd="sng">
                      <a:noFill/>
                      <a:prstDash val="solid"/>
                    </a:lnTlToBr>
                    <a:lnBlToTr w="12700" cmpd="sng">
                      <a:noFill/>
                      <a:prstDash val="solid"/>
                    </a:lnBlToTr>
                    <a:solidFill>
                      <a:srgbClr val="2D2D8A"/>
                    </a:solidFill>
                  </a:tcPr>
                </a:tc>
                <a:tc>
                  <a:txBody>
                    <a:bodyPr/>
                    <a:lstStyle/>
                    <a:p>
                      <a:pPr algn="ctr"/>
                      <a:r>
                        <a:rPr lang="en-US" sz="1200" b="1" noProof="0" dirty="0" smtClean="0">
                          <a:solidFill>
                            <a:srgbClr val="E6E6E6"/>
                          </a:solidFill>
                          <a:latin typeface="Source Sans Pro Light"/>
                        </a:rPr>
                        <a:t>Total population</a:t>
                      </a:r>
                      <a:endParaRPr lang="en-US" sz="1200" b="1" noProof="0" dirty="0">
                        <a:solidFill>
                          <a:srgbClr val="E6E6E6"/>
                        </a:solidFill>
                        <a:latin typeface="Source Sans Pro Light"/>
                      </a:endParaRPr>
                    </a:p>
                  </a:txBody>
                  <a:tcPr anchor="ctr">
                    <a:lnL>
                      <a:noFill/>
                    </a:lnL>
                    <a:lnR>
                      <a:noFill/>
                    </a:lnR>
                    <a:lnT w="12700" cap="flat" cmpd="sng" algn="ctr">
                      <a:solidFill>
                        <a:srgbClr val="BBE0E3"/>
                      </a:solidFill>
                      <a:prstDash val="solid"/>
                      <a:round/>
                      <a:headEnd type="none" w="med" len="med"/>
                      <a:tailEnd type="none" w="med" len="med"/>
                    </a:lnT>
                    <a:lnB w="12700" cap="flat" cmpd="sng" algn="ctr">
                      <a:solidFill>
                        <a:srgbClr val="BBE0E3"/>
                      </a:solidFill>
                      <a:prstDash val="solid"/>
                      <a:round/>
                      <a:headEnd type="none" w="med" len="med"/>
                      <a:tailEnd type="none" w="med" len="med"/>
                    </a:lnB>
                    <a:lnTlToBr w="12700" cmpd="sng">
                      <a:noFill/>
                      <a:prstDash val="solid"/>
                    </a:lnTlToBr>
                    <a:lnBlToTr w="12700" cmpd="sng">
                      <a:noFill/>
                      <a:prstDash val="solid"/>
                    </a:lnBlToTr>
                    <a:solidFill>
                      <a:srgbClr val="2D2D8A"/>
                    </a:solidFill>
                  </a:tcPr>
                </a:tc>
                <a:tc>
                  <a:txBody>
                    <a:bodyPr/>
                    <a:lstStyle/>
                    <a:p>
                      <a:pPr algn="ctr"/>
                      <a:r>
                        <a:rPr lang="en-US" sz="1200" b="1" noProof="0" dirty="0" smtClean="0">
                          <a:solidFill>
                            <a:srgbClr val="E6E6E6"/>
                          </a:solidFill>
                          <a:latin typeface="Source Sans Pro Light"/>
                        </a:rPr>
                        <a:t>Female</a:t>
                      </a:r>
                      <a:endParaRPr lang="en-US" sz="1200" b="1" noProof="0" dirty="0">
                        <a:solidFill>
                          <a:srgbClr val="E6E6E6"/>
                        </a:solidFill>
                        <a:latin typeface="Source Sans Pro Light"/>
                      </a:endParaRPr>
                    </a:p>
                  </a:txBody>
                  <a:tcPr anchor="ctr">
                    <a:lnL>
                      <a:noFill/>
                    </a:lnL>
                    <a:lnR>
                      <a:noFill/>
                    </a:lnR>
                    <a:lnT w="12700" cap="flat" cmpd="sng" algn="ctr">
                      <a:solidFill>
                        <a:srgbClr val="BBE0E3"/>
                      </a:solidFill>
                      <a:prstDash val="solid"/>
                      <a:round/>
                      <a:headEnd type="none" w="med" len="med"/>
                      <a:tailEnd type="none" w="med" len="med"/>
                    </a:lnT>
                    <a:lnB w="12700" cap="flat" cmpd="sng" algn="ctr">
                      <a:solidFill>
                        <a:srgbClr val="BBE0E3"/>
                      </a:solidFill>
                      <a:prstDash val="solid"/>
                      <a:round/>
                      <a:headEnd type="none" w="med" len="med"/>
                      <a:tailEnd type="none" w="med" len="med"/>
                    </a:lnB>
                    <a:lnTlToBr w="12700" cmpd="sng">
                      <a:noFill/>
                      <a:prstDash val="solid"/>
                    </a:lnTlToBr>
                    <a:lnBlToTr w="12700" cmpd="sng">
                      <a:noFill/>
                      <a:prstDash val="solid"/>
                    </a:lnBlToTr>
                    <a:solidFill>
                      <a:srgbClr val="2D2D8A"/>
                    </a:solidFill>
                  </a:tcPr>
                </a:tc>
              </a:tr>
              <a:tr h="284207">
                <a:tc>
                  <a:txBody>
                    <a:bodyPr/>
                    <a:lstStyle/>
                    <a:p>
                      <a:pPr marL="0" algn="ctr" defTabSz="336736" rtl="0" eaLnBrk="1" fontAlgn="b" latinLnBrk="0" hangingPunct="1"/>
                      <a:r>
                        <a:rPr lang="en-GB" sz="1200" kern="1200" dirty="0" smtClean="0">
                          <a:solidFill>
                            <a:schemeClr val="tx2"/>
                          </a:solidFill>
                          <a:latin typeface="Source Sans Pro Light"/>
                          <a:ea typeface="+mn-ea"/>
                          <a:cs typeface="+mn-cs"/>
                        </a:rPr>
                        <a:t>1000</a:t>
                      </a:r>
                      <a:endParaRPr lang="en-GB" sz="1200" kern="1200" dirty="0">
                        <a:solidFill>
                          <a:schemeClr val="tx2"/>
                        </a:solidFill>
                        <a:latin typeface="Source Sans Pro Light"/>
                        <a:ea typeface="+mn-ea"/>
                        <a:cs typeface="+mn-cs"/>
                      </a:endParaRPr>
                    </a:p>
                  </a:txBody>
                  <a:tcPr marL="9525" marR="9525" marT="9525" marB="0" anchor="ctr">
                    <a:lnL w="12700" cap="flat" cmpd="sng" algn="ctr">
                      <a:noFill/>
                      <a:prstDash val="solid"/>
                      <a:round/>
                      <a:headEnd type="none" w="med" len="med"/>
                      <a:tailEnd type="none" w="med" len="med"/>
                    </a:lnL>
                    <a:lnR>
                      <a:noFill/>
                    </a:lnR>
                    <a:lnT w="12700" cap="flat" cmpd="sng" algn="ctr">
                      <a:solidFill>
                        <a:srgbClr val="BBE0E3"/>
                      </a:solidFill>
                      <a:prstDash val="solid"/>
                      <a:round/>
                      <a:headEnd type="none" w="med" len="med"/>
                      <a:tailEnd type="none" w="med" len="med"/>
                    </a:lnT>
                    <a:lnB>
                      <a:noFill/>
                    </a:lnB>
                    <a:lnTlToBr w="12700" cmpd="sng">
                      <a:noFill/>
                      <a:prstDash val="solid"/>
                    </a:lnTlToBr>
                    <a:lnBlToTr w="12700" cmpd="sng">
                      <a:noFill/>
                      <a:prstDash val="solid"/>
                    </a:lnBlToTr>
                    <a:solidFill>
                      <a:schemeClr val="accent3">
                        <a:lumMod val="95000"/>
                      </a:schemeClr>
                    </a:solidFill>
                  </a:tcPr>
                </a:tc>
                <a:tc>
                  <a:txBody>
                    <a:bodyPr/>
                    <a:lstStyle/>
                    <a:p>
                      <a:pPr algn="ctr"/>
                      <a:r>
                        <a:rPr lang="en-US" sz="1200" kern="1200" noProof="0" dirty="0" smtClean="0">
                          <a:solidFill>
                            <a:schemeClr val="tx2"/>
                          </a:solidFill>
                          <a:latin typeface="Source Sans Pro Light"/>
                          <a:ea typeface="+mn-ea"/>
                          <a:cs typeface="+mn-cs"/>
                        </a:rPr>
                        <a:t>2,964</a:t>
                      </a:r>
                      <a:endParaRPr lang="en-US" sz="1200" kern="1200" noProof="0" dirty="0">
                        <a:solidFill>
                          <a:schemeClr val="tx2"/>
                        </a:solidFill>
                        <a:latin typeface="Source Sans Pro Light"/>
                        <a:ea typeface="+mn-ea"/>
                        <a:cs typeface="+mn-cs"/>
                      </a:endParaRPr>
                    </a:p>
                  </a:txBody>
                  <a:tcPr>
                    <a:lnL>
                      <a:noFill/>
                    </a:lnL>
                    <a:lnR>
                      <a:noFill/>
                    </a:lnR>
                    <a:lnT w="12700" cap="flat" cmpd="sng" algn="ctr">
                      <a:solidFill>
                        <a:srgbClr val="BBE0E3"/>
                      </a:solidFill>
                      <a:prstDash val="solid"/>
                      <a:round/>
                      <a:headEnd type="none" w="med" len="med"/>
                      <a:tailEnd type="none" w="med" len="med"/>
                    </a:lnT>
                    <a:lnB>
                      <a:noFill/>
                    </a:lnB>
                    <a:lnTlToBr w="12700" cmpd="sng">
                      <a:noFill/>
                      <a:prstDash val="solid"/>
                    </a:lnTlToBr>
                    <a:lnBlToTr w="12700" cmpd="sng">
                      <a:noFill/>
                      <a:prstDash val="solid"/>
                    </a:lnBlToTr>
                    <a:solidFill>
                      <a:schemeClr val="accent3">
                        <a:lumMod val="95000"/>
                      </a:schemeClr>
                    </a:solidFill>
                  </a:tcPr>
                </a:tc>
                <a:tc>
                  <a:txBody>
                    <a:bodyPr/>
                    <a:lstStyle/>
                    <a:p>
                      <a:pPr algn="ctr"/>
                      <a:r>
                        <a:rPr lang="en-US" sz="1200" kern="1200" noProof="0" dirty="0" smtClean="0">
                          <a:solidFill>
                            <a:schemeClr val="tx2"/>
                          </a:solidFill>
                          <a:latin typeface="Source Sans Pro Light"/>
                          <a:ea typeface="+mn-ea"/>
                          <a:cs typeface="+mn-cs"/>
                        </a:rPr>
                        <a:t>1,485</a:t>
                      </a:r>
                    </a:p>
                  </a:txBody>
                  <a:tcPr>
                    <a:lnL>
                      <a:noFill/>
                    </a:lnL>
                    <a:lnR>
                      <a:noFill/>
                    </a:lnR>
                    <a:lnT w="12700" cap="flat" cmpd="sng" algn="ctr">
                      <a:solidFill>
                        <a:srgbClr val="BBE0E3"/>
                      </a:solidFill>
                      <a:prstDash val="solid"/>
                      <a:round/>
                      <a:headEnd type="none" w="med" len="med"/>
                      <a:tailEnd type="none" w="med" len="med"/>
                    </a:lnT>
                    <a:lnB>
                      <a:noFill/>
                    </a:lnB>
                    <a:lnTlToBr w="12700" cmpd="sng">
                      <a:noFill/>
                      <a:prstDash val="solid"/>
                    </a:lnTlToBr>
                    <a:lnBlToTr w="12700" cmpd="sng">
                      <a:noFill/>
                      <a:prstDash val="solid"/>
                    </a:lnBlToTr>
                    <a:solidFill>
                      <a:schemeClr val="accent3">
                        <a:lumMod val="95000"/>
                      </a:schemeClr>
                    </a:solidFill>
                  </a:tcPr>
                </a:tc>
              </a:tr>
              <a:tr h="284207">
                <a:tc>
                  <a:txBody>
                    <a:bodyPr/>
                    <a:lstStyle/>
                    <a:p>
                      <a:pPr algn="ctr"/>
                      <a:r>
                        <a:rPr lang="en-US" sz="1200" noProof="0" dirty="0" smtClean="0">
                          <a:solidFill>
                            <a:schemeClr val="tx2"/>
                          </a:solidFill>
                          <a:latin typeface="Source Sans Pro Light"/>
                        </a:rPr>
                        <a:t>1003</a:t>
                      </a:r>
                    </a:p>
                  </a:txBody>
                  <a:tcP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algn="ctr"/>
                      <a:r>
                        <a:rPr lang="en-US" sz="1200" noProof="0" dirty="0" smtClean="0">
                          <a:solidFill>
                            <a:schemeClr val="tx2"/>
                          </a:solidFill>
                          <a:latin typeface="Source Sans Pro Light"/>
                        </a:rPr>
                        <a:t>8,269</a:t>
                      </a:r>
                      <a:endParaRPr lang="en-US" sz="1200" noProof="0" dirty="0">
                        <a:solidFill>
                          <a:schemeClr val="tx2"/>
                        </a:solidFill>
                        <a:latin typeface="Source Sans Pro Light"/>
                      </a:endParaRPr>
                    </a:p>
                  </a:txBody>
                  <a:tcPr>
                    <a:lnL>
                      <a:noFill/>
                    </a:lnL>
                    <a:lnR>
                      <a:noFill/>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algn="ctr"/>
                      <a:r>
                        <a:rPr lang="en-US" sz="1200" noProof="0" dirty="0" smtClean="0">
                          <a:solidFill>
                            <a:schemeClr val="tx2"/>
                          </a:solidFill>
                          <a:latin typeface="Source Sans Pro Light"/>
                        </a:rPr>
                        <a:t>4,126</a:t>
                      </a:r>
                      <a:endParaRPr lang="en-US" sz="1200" noProof="0" dirty="0">
                        <a:solidFill>
                          <a:schemeClr val="tx2"/>
                        </a:solidFill>
                        <a:latin typeface="Source Sans Pro Light"/>
                      </a:endParaRPr>
                    </a:p>
                  </a:txBody>
                  <a:tcPr>
                    <a:lnL>
                      <a:noFill/>
                    </a:lnL>
                    <a:lnR>
                      <a:noFill/>
                    </a:lnR>
                    <a:lnT>
                      <a:noFill/>
                    </a:lnT>
                    <a:lnB>
                      <a:noFill/>
                    </a:lnB>
                    <a:lnTlToBr w="12700" cmpd="sng">
                      <a:noFill/>
                      <a:prstDash val="solid"/>
                    </a:lnTlToBr>
                    <a:lnBlToTr w="12700" cmpd="sng">
                      <a:noFill/>
                      <a:prstDash val="solid"/>
                    </a:lnBlToTr>
                    <a:solidFill>
                      <a:schemeClr val="accent3">
                        <a:lumMod val="95000"/>
                      </a:schemeClr>
                    </a:solidFill>
                  </a:tcPr>
                </a:tc>
              </a:tr>
              <a:tr h="284207">
                <a:tc>
                  <a:txBody>
                    <a:bodyPr/>
                    <a:lstStyle/>
                    <a:p>
                      <a:pPr algn="ctr"/>
                      <a:r>
                        <a:rPr lang="en-US" sz="1200" noProof="0" dirty="0" smtClean="0">
                          <a:solidFill>
                            <a:schemeClr val="tx2"/>
                          </a:solidFill>
                          <a:latin typeface="Source Sans Pro Light"/>
                        </a:rPr>
                        <a:t>1004</a:t>
                      </a:r>
                      <a:endParaRPr lang="en-US" sz="1200" noProof="0" dirty="0">
                        <a:solidFill>
                          <a:schemeClr val="tx2"/>
                        </a:solidFill>
                        <a:latin typeface="Source Sans Pro Light"/>
                      </a:endParaRPr>
                    </a:p>
                  </a:txBody>
                  <a:tcP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marL="0" marR="0" indent="0" algn="ctr" defTabSz="336736" rtl="0" eaLnBrk="1" fontAlgn="auto" latinLnBrk="0" hangingPunct="1">
                        <a:lnSpc>
                          <a:spcPct val="100000"/>
                        </a:lnSpc>
                        <a:spcBef>
                          <a:spcPts val="0"/>
                        </a:spcBef>
                        <a:spcAft>
                          <a:spcPts val="0"/>
                        </a:spcAft>
                        <a:buClrTx/>
                        <a:buSzTx/>
                        <a:buFontTx/>
                        <a:buNone/>
                        <a:tabLst/>
                        <a:defRPr/>
                      </a:pPr>
                      <a:r>
                        <a:rPr lang="en-US" sz="1200" noProof="0" dirty="0" smtClean="0">
                          <a:solidFill>
                            <a:schemeClr val="tx2"/>
                          </a:solidFill>
                          <a:latin typeface="Source Sans Pro Light"/>
                        </a:rPr>
                        <a:t>28,996</a:t>
                      </a:r>
                    </a:p>
                  </a:txBody>
                  <a:tcPr>
                    <a:lnL>
                      <a:noFill/>
                    </a:lnL>
                    <a:lnR>
                      <a:noFill/>
                    </a:lnR>
                    <a:lnT>
                      <a:noFill/>
                    </a:lnT>
                    <a:lnB>
                      <a:noFill/>
                    </a:lnB>
                    <a:lnTlToBr w="12700" cmpd="sng">
                      <a:noFill/>
                      <a:prstDash val="solid"/>
                    </a:lnTlToBr>
                    <a:lnBlToTr w="12700" cmpd="sng">
                      <a:noFill/>
                      <a:prstDash val="solid"/>
                    </a:lnBlToTr>
                    <a:solidFill>
                      <a:schemeClr val="accent3">
                        <a:lumMod val="95000"/>
                      </a:schemeClr>
                    </a:solidFill>
                  </a:tcPr>
                </a:tc>
                <a:tc>
                  <a:txBody>
                    <a:bodyPr/>
                    <a:lstStyle/>
                    <a:p>
                      <a:pPr algn="ctr"/>
                      <a:r>
                        <a:rPr lang="en-US" sz="1200" noProof="0" dirty="0" smtClean="0">
                          <a:solidFill>
                            <a:schemeClr val="tx2"/>
                          </a:solidFill>
                          <a:latin typeface="Source Sans Pro Light"/>
                        </a:rPr>
                        <a:t>15,013</a:t>
                      </a:r>
                      <a:endParaRPr lang="en-US" sz="1200" noProof="0" dirty="0">
                        <a:solidFill>
                          <a:schemeClr val="tx2"/>
                        </a:solidFill>
                        <a:latin typeface="Source Sans Pro Light"/>
                      </a:endParaRPr>
                    </a:p>
                  </a:txBody>
                  <a:tcPr>
                    <a:lnL>
                      <a:noFill/>
                    </a:lnL>
                    <a:lnR>
                      <a:noFill/>
                    </a:lnR>
                    <a:lnT>
                      <a:noFill/>
                    </a:lnT>
                    <a:lnB>
                      <a:noFill/>
                    </a:lnB>
                    <a:lnTlToBr w="12700" cmpd="sng">
                      <a:noFill/>
                      <a:prstDash val="solid"/>
                    </a:lnTlToBr>
                    <a:lnBlToTr w="12700" cmpd="sng">
                      <a:noFill/>
                      <a:prstDash val="solid"/>
                    </a:lnBlToTr>
                    <a:solidFill>
                      <a:schemeClr val="accent3">
                        <a:lumMod val="95000"/>
                      </a:schemeClr>
                    </a:solidFill>
                  </a:tcPr>
                </a:tc>
              </a:tr>
            </a:tbl>
          </a:graphicData>
        </a:graphic>
      </p:graphicFrame>
      <p:sp>
        <p:nvSpPr>
          <p:cNvPr id="34" name="Rounded Rectangular Callout 7"/>
          <p:cNvSpPr/>
          <p:nvPr>
            <p:custDataLst>
              <p:tags r:id="rId1"/>
            </p:custDataLst>
          </p:nvPr>
        </p:nvSpPr>
        <p:spPr bwMode="auto">
          <a:xfrm>
            <a:off x="0" y="858042"/>
            <a:ext cx="1928663" cy="604042"/>
          </a:xfrm>
          <a:prstGeom prst="wedgeRoundRectCallout">
            <a:avLst>
              <a:gd name="adj1" fmla="val 17857"/>
              <a:gd name="adj2" fmla="val 78500"/>
              <a:gd name="adj3" fmla="val 16667"/>
            </a:avLst>
          </a:prstGeom>
          <a:solidFill>
            <a:srgbClr val="FFC000"/>
          </a:solidFill>
          <a:ln w="9525" cap="flat" cmpd="sng" algn="ctr">
            <a:noFill/>
            <a:prstDash val="solid"/>
            <a:round/>
            <a:headEnd type="none" w="med" len="med"/>
            <a:tailEnd type="none" w="med" len="med"/>
          </a:ln>
          <a:effectLst/>
          <a:extLst/>
        </p:spPr>
        <p:txBody>
          <a:bodyPr vert="horz" wrap="square" lIns="91429" tIns="45715" rIns="91429" bIns="45715" numCol="1" rtlCol="0" anchor="ctr" anchorCtr="0" compatLnSpc="1">
            <a:prstTxWarp prst="textNoShape">
              <a:avLst/>
            </a:prstTxWarp>
          </a:bodyPr>
          <a:lstStyle/>
          <a:p>
            <a:pPr defTabSz="914296"/>
            <a:r>
              <a:rPr lang="en-US" sz="1200" dirty="0" smtClean="0">
                <a:latin typeface="Source Sans Pro Light"/>
                <a:cs typeface="Source Sans Pro Light"/>
              </a:rPr>
              <a:t>Customer transaction data including geographical information</a:t>
            </a:r>
          </a:p>
        </p:txBody>
      </p:sp>
      <p:sp>
        <p:nvSpPr>
          <p:cNvPr id="35" name="Rounded Rectangular Callout 7"/>
          <p:cNvSpPr/>
          <p:nvPr>
            <p:custDataLst>
              <p:tags r:id="rId2"/>
            </p:custDataLst>
          </p:nvPr>
        </p:nvSpPr>
        <p:spPr bwMode="auto">
          <a:xfrm>
            <a:off x="4085053" y="2350258"/>
            <a:ext cx="992560" cy="980149"/>
          </a:xfrm>
          <a:prstGeom prst="wedgeRoundRectCallout">
            <a:avLst>
              <a:gd name="adj1" fmla="val -65689"/>
              <a:gd name="adj2" fmla="val 42368"/>
              <a:gd name="adj3" fmla="val 16667"/>
            </a:avLst>
          </a:prstGeom>
          <a:solidFill>
            <a:srgbClr val="FFC000"/>
          </a:solidFill>
          <a:ln w="9525" cap="flat" cmpd="sng" algn="ctr">
            <a:noFill/>
            <a:prstDash val="solid"/>
            <a:round/>
            <a:headEnd type="none" w="med" len="med"/>
            <a:tailEnd type="none" w="med" len="med"/>
          </a:ln>
          <a:effectLst/>
          <a:extLst/>
        </p:spPr>
        <p:txBody>
          <a:bodyPr vert="horz" wrap="square" lIns="91429" tIns="45715" rIns="91429" bIns="45715" numCol="1" rtlCol="0" anchor="ctr" anchorCtr="0" compatLnSpc="1">
            <a:prstTxWarp prst="textNoShape">
              <a:avLst/>
            </a:prstTxWarp>
          </a:bodyPr>
          <a:lstStyle/>
          <a:p>
            <a:pPr defTabSz="914296"/>
            <a:r>
              <a:rPr lang="en-US" sz="1200" dirty="0" smtClean="0">
                <a:latin typeface="Source Sans Pro Light"/>
                <a:cs typeface="Source Sans Pro Light"/>
              </a:rPr>
              <a:t>Population statistics on same geographic layer</a:t>
            </a:r>
          </a:p>
        </p:txBody>
      </p:sp>
      <p:sp>
        <p:nvSpPr>
          <p:cNvPr id="36" name="Rounded Rectangular Callout 7"/>
          <p:cNvSpPr/>
          <p:nvPr>
            <p:custDataLst>
              <p:tags r:id="rId3"/>
            </p:custDataLst>
          </p:nvPr>
        </p:nvSpPr>
        <p:spPr bwMode="auto">
          <a:xfrm>
            <a:off x="57448" y="4534184"/>
            <a:ext cx="1133159" cy="739062"/>
          </a:xfrm>
          <a:prstGeom prst="wedgeRoundRectCallout">
            <a:avLst>
              <a:gd name="adj1" fmla="val 74391"/>
              <a:gd name="adj2" fmla="val -17447"/>
              <a:gd name="adj3" fmla="val 16667"/>
            </a:avLst>
          </a:prstGeom>
          <a:solidFill>
            <a:srgbClr val="FFC000"/>
          </a:solidFill>
          <a:ln w="9525" cap="flat" cmpd="sng" algn="ctr">
            <a:noFill/>
            <a:prstDash val="solid"/>
            <a:round/>
            <a:headEnd type="none" w="med" len="med"/>
            <a:tailEnd type="none" w="med" len="med"/>
          </a:ln>
          <a:effectLst/>
          <a:extLst/>
        </p:spPr>
        <p:txBody>
          <a:bodyPr vert="horz" wrap="square" lIns="91429" tIns="45715" rIns="91429" bIns="45715" numCol="1" rtlCol="0" anchor="ctr" anchorCtr="0" compatLnSpc="1">
            <a:prstTxWarp prst="textNoShape">
              <a:avLst/>
            </a:prstTxWarp>
          </a:bodyPr>
          <a:lstStyle/>
          <a:p>
            <a:pPr defTabSz="914296"/>
            <a:r>
              <a:rPr lang="en-US" sz="1200" dirty="0" smtClean="0">
                <a:latin typeface="Source Sans Pro Light"/>
                <a:cs typeface="Source Sans Pro Light"/>
              </a:rPr>
              <a:t>Shapefile containing the polygon shapes</a:t>
            </a:r>
          </a:p>
        </p:txBody>
      </p:sp>
      <p:sp>
        <p:nvSpPr>
          <p:cNvPr id="37" name="Rounded Rectangular Callout 7"/>
          <p:cNvSpPr/>
          <p:nvPr>
            <p:custDataLst>
              <p:tags r:id="rId4"/>
            </p:custDataLst>
          </p:nvPr>
        </p:nvSpPr>
        <p:spPr bwMode="auto">
          <a:xfrm>
            <a:off x="7689304" y="5414607"/>
            <a:ext cx="2054520" cy="606682"/>
          </a:xfrm>
          <a:prstGeom prst="wedgeRoundRectCallout">
            <a:avLst>
              <a:gd name="adj1" fmla="val 6821"/>
              <a:gd name="adj2" fmla="val -119691"/>
              <a:gd name="adj3" fmla="val 16667"/>
            </a:avLst>
          </a:prstGeom>
          <a:solidFill>
            <a:srgbClr val="FFC000"/>
          </a:solidFill>
          <a:ln w="9525" cap="flat" cmpd="sng" algn="ctr">
            <a:noFill/>
            <a:prstDash val="solid"/>
            <a:round/>
            <a:headEnd type="none" w="med" len="med"/>
            <a:tailEnd type="none" w="med" len="med"/>
          </a:ln>
          <a:effectLst/>
          <a:extLst/>
        </p:spPr>
        <p:txBody>
          <a:bodyPr vert="horz" wrap="square" lIns="91429" tIns="45715" rIns="91429" bIns="45715" numCol="1" rtlCol="0" anchor="ctr" anchorCtr="0" compatLnSpc="1">
            <a:prstTxWarp prst="textNoShape">
              <a:avLst/>
            </a:prstTxWarp>
          </a:bodyPr>
          <a:lstStyle/>
          <a:p>
            <a:pPr defTabSz="914296"/>
            <a:r>
              <a:rPr lang="en-US" sz="1200" dirty="0" smtClean="0">
                <a:latin typeface="Source Sans Pro Light"/>
                <a:cs typeface="Source Sans Pro Light"/>
              </a:rPr>
              <a:t>Interactive thematic map of the customer data weighted by population size</a:t>
            </a:r>
          </a:p>
        </p:txBody>
      </p:sp>
      <p:grpSp>
        <p:nvGrpSpPr>
          <p:cNvPr id="38" name="Gruppieren 37"/>
          <p:cNvGrpSpPr/>
          <p:nvPr/>
        </p:nvGrpSpPr>
        <p:grpSpPr>
          <a:xfrm>
            <a:off x="0" y="6598784"/>
            <a:ext cx="9914384" cy="260648"/>
            <a:chOff x="0" y="6598784"/>
            <a:chExt cx="9914384" cy="260648"/>
          </a:xfrm>
        </p:grpSpPr>
        <p:grpSp>
          <p:nvGrpSpPr>
            <p:cNvPr id="39" name="Gruppieren 38"/>
            <p:cNvGrpSpPr/>
            <p:nvPr/>
          </p:nvGrpSpPr>
          <p:grpSpPr>
            <a:xfrm>
              <a:off x="0" y="6598784"/>
              <a:ext cx="9914384" cy="260648"/>
              <a:chOff x="0" y="6598784"/>
              <a:chExt cx="9914384" cy="260648"/>
            </a:xfrm>
          </p:grpSpPr>
          <p:sp>
            <p:nvSpPr>
              <p:cNvPr id="41" name="Rectangle 7"/>
              <p:cNvSpPr/>
              <p:nvPr>
                <p:custDataLst>
                  <p:tags r:id="rId5"/>
                </p:custDataLst>
              </p:nvPr>
            </p:nvSpPr>
            <p:spPr bwMode="auto">
              <a:xfrm>
                <a:off x="0" y="6614991"/>
                <a:ext cx="5601072" cy="243009"/>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r>
                  <a:rPr lang="en-US" sz="1200" dirty="0" smtClean="0">
                    <a:solidFill>
                      <a:schemeClr val="bg1">
                        <a:lumMod val="75000"/>
                      </a:schemeClr>
                    </a:solidFill>
                    <a:latin typeface="Source Sans Pro Light" panose="020B0403030403020204" pitchFamily="34" charset="0"/>
                    <a:cs typeface="Source Sans Pro Light"/>
                  </a:rPr>
                  <a:t>Mapping Customers |       Introduction to Geo-Marketing</a:t>
                </a:r>
                <a:endParaRPr lang="en-US" sz="1200" dirty="0">
                  <a:solidFill>
                    <a:schemeClr val="bg1">
                      <a:lumMod val="75000"/>
                    </a:schemeClr>
                  </a:solidFill>
                  <a:latin typeface="Source Sans Pro Light" panose="020B0403030403020204" pitchFamily="34" charset="0"/>
                  <a:cs typeface="Source Sans Pro"/>
                </a:endParaRPr>
              </a:p>
            </p:txBody>
          </p:sp>
          <p:sp>
            <p:nvSpPr>
              <p:cNvPr id="42" name="Rectangle 7"/>
              <p:cNvSpPr/>
              <p:nvPr>
                <p:custDataLst>
                  <p:tags r:id="rId6"/>
                </p:custDataLst>
              </p:nvPr>
            </p:nvSpPr>
            <p:spPr bwMode="auto">
              <a:xfrm>
                <a:off x="5673080" y="6598784"/>
                <a:ext cx="4241304" cy="26064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pPr algn="r"/>
                <a:r>
                  <a:rPr lang="en-US" sz="1200" dirty="0" smtClean="0">
                    <a:solidFill>
                      <a:schemeClr val="bg1">
                        <a:lumMod val="75000"/>
                      </a:schemeClr>
                    </a:solidFill>
                    <a:latin typeface="Source Sans Pro Light" panose="020B0403030403020204" pitchFamily="34" charset="0"/>
                    <a:cs typeface="Source Sans Pro"/>
                    <a:sym typeface="Monotype Sorts"/>
                  </a:rPr>
                  <a:t>Salome </a:t>
                </a:r>
                <a:r>
                  <a:rPr lang="en-US" sz="1200" dirty="0">
                    <a:solidFill>
                      <a:schemeClr val="bg1">
                        <a:lumMod val="75000"/>
                      </a:schemeClr>
                    </a:solidFill>
                    <a:latin typeface="Source Sans Pro Light" panose="020B0403030403020204" pitchFamily="34" charset="0"/>
                    <a:cs typeface="Source Sans Pro"/>
                    <a:sym typeface="Monotype Sorts"/>
                  </a:rPr>
                  <a:t>Lang</a:t>
                </a:r>
              </a:p>
            </p:txBody>
          </p:sp>
        </p:grpSp>
        <p:sp>
          <p:nvSpPr>
            <p:cNvPr id="40" name="Ellipse 39"/>
            <p:cNvSpPr/>
            <p:nvPr/>
          </p:nvSpPr>
          <p:spPr bwMode="auto">
            <a:xfrm>
              <a:off x="1460624" y="6655292"/>
              <a:ext cx="108000" cy="108000"/>
            </a:xfrm>
            <a:prstGeom prst="ellipse">
              <a:avLst/>
            </a:prstGeom>
            <a:solidFill>
              <a:schemeClr val="bg1">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CH" sz="850" b="1"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rPr>
                <a:t>1</a:t>
              </a:r>
              <a:endParaRPr kumimoji="0" lang="de-CH" sz="850" b="1" i="0" u="none" strike="noStrike" normalizeH="0" baseline="0"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grpSp>
    </p:spTree>
    <p:extLst>
      <p:ext uri="{BB962C8B-B14F-4D97-AF65-F5344CB8AC3E}">
        <p14:creationId xmlns:p14="http://schemas.microsoft.com/office/powerpoint/2010/main" val="25803453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9125" y="2780928"/>
            <a:ext cx="8648402" cy="2286000"/>
          </a:xfrm>
          <a:solidFill>
            <a:srgbClr val="00009B"/>
          </a:solidFill>
        </p:spPr>
        <p:txBody>
          <a:bodyPr/>
          <a:lstStyle/>
          <a:p>
            <a:endParaRPr lang="en-US" dirty="0" smtClean="0"/>
          </a:p>
          <a:p>
            <a:endParaRPr lang="en-US" dirty="0" smtClean="0">
              <a:latin typeface="Source Sans Pro"/>
              <a:cs typeface="Source Sans Pro"/>
              <a:sym typeface="Monotype Sorts"/>
            </a:endParaRPr>
          </a:p>
          <a:p>
            <a:r>
              <a:rPr lang="en-US" dirty="0" smtClean="0">
                <a:latin typeface="Source Sans Pro"/>
                <a:cs typeface="Source Sans Pro"/>
                <a:sym typeface="Monotype Sorts"/>
              </a:rPr>
              <a:t>Salome Lang		</a:t>
            </a:r>
            <a:r>
              <a:rPr lang="en-GB" dirty="0" smtClean="0"/>
              <a:t>salome.lang@uzh.ch</a:t>
            </a:r>
            <a:r>
              <a:rPr lang="en-US" dirty="0" smtClean="0"/>
              <a:t/>
            </a:r>
            <a:br>
              <a:rPr lang="en-US" dirty="0" smtClean="0"/>
            </a:br>
            <a:endParaRPr lang="en-US" dirty="0"/>
          </a:p>
        </p:txBody>
      </p:sp>
      <p:sp>
        <p:nvSpPr>
          <p:cNvPr id="3" name="Title 2"/>
          <p:cNvSpPr>
            <a:spLocks noGrp="1"/>
          </p:cNvSpPr>
          <p:nvPr>
            <p:ph type="title"/>
          </p:nvPr>
        </p:nvSpPr>
        <p:spPr>
          <a:xfrm>
            <a:off x="619125" y="1904132"/>
            <a:ext cx="8648402" cy="660772"/>
          </a:xfrm>
        </p:spPr>
        <p:txBody>
          <a:bodyPr/>
          <a:lstStyle/>
          <a:p>
            <a:r>
              <a:rPr lang="en-US" dirty="0" smtClean="0">
                <a:latin typeface="Source Sans Pro"/>
                <a:cs typeface="Source Sans Pro"/>
                <a:sym typeface="Monotype Sorts"/>
              </a:rPr>
              <a:t>Social Customer Relationship Management: Group Assignment</a:t>
            </a:r>
            <a:endParaRPr lang="en-US" dirty="0"/>
          </a:p>
        </p:txBody>
      </p:sp>
      <p:sp>
        <p:nvSpPr>
          <p:cNvPr id="5" name="Text Placeholder 4"/>
          <p:cNvSpPr>
            <a:spLocks noGrp="1"/>
          </p:cNvSpPr>
          <p:nvPr>
            <p:ph type="body" sz="quarter" idx="10"/>
          </p:nvPr>
        </p:nvSpPr>
        <p:spPr>
          <a:xfrm>
            <a:off x="15552" y="6597352"/>
            <a:ext cx="9906000" cy="259200"/>
          </a:xfrm>
        </p:spPr>
        <p:txBody>
          <a:bodyPr/>
          <a:lstStyle/>
          <a:p>
            <a:pPr algn="l">
              <a:lnSpc>
                <a:spcPct val="100000"/>
              </a:lnSpc>
            </a:pPr>
            <a:r>
              <a:rPr lang="en-US" dirty="0" smtClean="0">
                <a:solidFill>
                  <a:schemeClr val="tx1"/>
                </a:solidFill>
              </a:rPr>
              <a:t>Mapping Customers</a:t>
            </a:r>
            <a:endParaRPr lang="en-US" dirty="0">
              <a:solidFill>
                <a:schemeClr val="tx1"/>
              </a:solidFill>
            </a:endParaRPr>
          </a:p>
        </p:txBody>
      </p:sp>
    </p:spTree>
    <p:extLst>
      <p:ext uri="{BB962C8B-B14F-4D97-AF65-F5344CB8AC3E}">
        <p14:creationId xmlns:p14="http://schemas.microsoft.com/office/powerpoint/2010/main" val="45561566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Customers</a:t>
            </a:r>
            <a:r>
              <a:rPr lang="en-US" dirty="0" smtClean="0">
                <a:latin typeface="Source Sans Pro Semibold"/>
                <a:cs typeface="Source Sans Pro Semibold"/>
              </a:rPr>
              <a:t/>
            </a:r>
            <a:br>
              <a:rPr lang="en-US" dirty="0" smtClean="0">
                <a:latin typeface="Source Sans Pro Semibold"/>
                <a:cs typeface="Source Sans Pro Semibold"/>
              </a:rPr>
            </a:br>
            <a:r>
              <a:rPr lang="en-US" b="1" dirty="0" smtClean="0">
                <a:latin typeface="Source Sans Pro Semibold"/>
                <a:cs typeface="Source Sans Pro Semibold"/>
              </a:rPr>
              <a:t>Agenda</a:t>
            </a:r>
            <a:endParaRPr lang="en-US" b="1" dirty="0">
              <a:latin typeface="Source Sans Pro Semibold"/>
              <a:cs typeface="Source Sans Pro Semibold"/>
            </a:endParaRPr>
          </a:p>
        </p:txBody>
      </p:sp>
      <p:sp>
        <p:nvSpPr>
          <p:cNvPr id="3" name="Content Placeholder 2"/>
          <p:cNvSpPr>
            <a:spLocks noGrp="1"/>
          </p:cNvSpPr>
          <p:nvPr>
            <p:ph idx="1"/>
          </p:nvPr>
        </p:nvSpPr>
        <p:spPr>
          <a:xfrm>
            <a:off x="619125" y="1564803"/>
            <a:ext cx="8667750" cy="4384477"/>
          </a:xfrm>
        </p:spPr>
        <p:txBody>
          <a:bodyPr/>
          <a:lstStyle/>
          <a:p>
            <a:pPr marL="0" indent="0">
              <a:spcBef>
                <a:spcPts val="0"/>
              </a:spcBef>
              <a:spcAft>
                <a:spcPts val="0"/>
              </a:spcAft>
              <a:buNone/>
            </a:pPr>
            <a:r>
              <a:rPr lang="en-US" dirty="0" smtClean="0">
                <a:sym typeface="Monotype Sorts"/>
              </a:rPr>
              <a:t>	</a:t>
            </a:r>
            <a:r>
              <a:rPr lang="en-US" dirty="0">
                <a:latin typeface="Source Sans Pro Bold" panose="020B0703030403020204" pitchFamily="34" charset="0"/>
                <a:sym typeface="Monotype Sorts"/>
              </a:rPr>
              <a:t>  </a:t>
            </a:r>
            <a:r>
              <a:rPr lang="en-US" dirty="0">
                <a:latin typeface="Source Sans Pro Bold" panose="020B0703030403020204" pitchFamily="34" charset="0"/>
              </a:rPr>
              <a:t>Introduction </a:t>
            </a:r>
            <a:r>
              <a:rPr lang="en-US" dirty="0" smtClean="0">
                <a:latin typeface="Source Sans Pro Bold" panose="020B0703030403020204" pitchFamily="34" charset="0"/>
              </a:rPr>
              <a:t>to Mapping</a:t>
            </a:r>
            <a:endParaRPr lang="en-US" dirty="0">
              <a:latin typeface="Source Sans Pro Bold" panose="020B0703030403020204" pitchFamily="34" charset="0"/>
            </a:endParaRPr>
          </a:p>
          <a:p>
            <a:pPr marL="0" indent="0">
              <a:spcBef>
                <a:spcPts val="0"/>
              </a:spcBef>
              <a:spcAft>
                <a:spcPts val="0"/>
              </a:spcAft>
              <a:buNone/>
              <a:tabLst>
                <a:tab pos="444450" algn="l"/>
              </a:tabLst>
            </a:pPr>
            <a:r>
              <a:rPr lang="en-US" dirty="0">
                <a:latin typeface="Source Sans Pro Bold" panose="020B0703030403020204" pitchFamily="34" charset="0"/>
                <a:sym typeface="Monotype Sorts"/>
              </a:rPr>
              <a:t>	</a:t>
            </a:r>
            <a:r>
              <a:rPr lang="en-US" dirty="0"/>
              <a:t>Data </a:t>
            </a:r>
            <a:r>
              <a:rPr lang="en-US" dirty="0" smtClean="0"/>
              <a:t>Screening</a:t>
            </a:r>
            <a:endParaRPr lang="en-US" dirty="0"/>
          </a:p>
          <a:p>
            <a:pPr marL="0" indent="0">
              <a:spcBef>
                <a:spcPts val="0"/>
              </a:spcBef>
              <a:spcAft>
                <a:spcPts val="0"/>
              </a:spcAft>
              <a:buNone/>
              <a:tabLst>
                <a:tab pos="444450" algn="l"/>
              </a:tabLst>
            </a:pPr>
            <a:r>
              <a:rPr lang="en-US" dirty="0" smtClean="0"/>
              <a:t>§	</a:t>
            </a:r>
            <a:r>
              <a:rPr lang="en-US" dirty="0"/>
              <a:t>Implementation in R</a:t>
            </a:r>
          </a:p>
          <a:p>
            <a:pPr marL="0" indent="0">
              <a:spcBef>
                <a:spcPts val="0"/>
              </a:spcBef>
              <a:spcAft>
                <a:spcPts val="0"/>
              </a:spcAft>
              <a:buNone/>
              <a:tabLst>
                <a:tab pos="444450" algn="l"/>
              </a:tabLst>
            </a:pPr>
            <a:r>
              <a:rPr lang="en-US" dirty="0">
                <a:sym typeface="Monotype Sorts"/>
              </a:rPr>
              <a:t>	</a:t>
            </a:r>
            <a:r>
              <a:rPr lang="en-US" dirty="0" smtClean="0">
                <a:sym typeface="Monotype Sorts"/>
              </a:rPr>
              <a:t>Summary</a:t>
            </a:r>
            <a:endParaRPr lang="en-US" dirty="0">
              <a:sym typeface="Monotype Sorts"/>
            </a:endParaRPr>
          </a:p>
          <a:p>
            <a:pPr marL="0" indent="0">
              <a:spcBef>
                <a:spcPts val="0"/>
              </a:spcBef>
              <a:spcAft>
                <a:spcPts val="0"/>
              </a:spcAft>
              <a:buNone/>
              <a:tabLst>
                <a:tab pos="444450" algn="l"/>
              </a:tabLst>
            </a:pPr>
            <a:r>
              <a:rPr lang="de-CH" dirty="0" smtClean="0">
                <a:latin typeface="Source Sans Pro Light" panose="020B0403030403020204" pitchFamily="34" charset="0"/>
              </a:rPr>
              <a:t>	References</a:t>
            </a:r>
            <a:endParaRPr lang="en-US" dirty="0" smtClean="0">
              <a:latin typeface="Source Sans Pro Light" panose="020B0403030403020204" pitchFamily="34" charset="0"/>
            </a:endParaRPr>
          </a:p>
          <a:p>
            <a:pPr marL="0" indent="0">
              <a:spcBef>
                <a:spcPts val="0"/>
              </a:spcBef>
              <a:spcAft>
                <a:spcPts val="0"/>
              </a:spcAft>
              <a:buNone/>
              <a:tabLst>
                <a:tab pos="444450" algn="l"/>
              </a:tabLst>
            </a:pPr>
            <a:r>
              <a:rPr lang="en-US" dirty="0">
                <a:sym typeface="Monotype Sorts"/>
              </a:rPr>
              <a:t>	</a:t>
            </a:r>
            <a:endParaRPr lang="en-US" dirty="0"/>
          </a:p>
          <a:p>
            <a:pPr marL="0" indent="0">
              <a:spcBef>
                <a:spcPts val="0"/>
              </a:spcBef>
              <a:spcAft>
                <a:spcPts val="0"/>
              </a:spcAft>
              <a:buNone/>
              <a:tabLst>
                <a:tab pos="444450" algn="l"/>
              </a:tabLst>
            </a:pPr>
            <a:endParaRPr lang="en-US" dirty="0" smtClean="0"/>
          </a:p>
          <a:p>
            <a:pPr marL="0" indent="0">
              <a:spcBef>
                <a:spcPts val="0"/>
              </a:spcBef>
              <a:spcAft>
                <a:spcPts val="0"/>
              </a:spcAft>
              <a:buNone/>
              <a:tabLst>
                <a:tab pos="444450" algn="l"/>
              </a:tabLst>
            </a:pPr>
            <a:endParaRPr lang="en-US" dirty="0"/>
          </a:p>
          <a:p>
            <a:pPr marL="0" indent="0">
              <a:spcBef>
                <a:spcPts val="0"/>
              </a:spcBef>
              <a:spcAft>
                <a:spcPts val="0"/>
              </a:spcAft>
              <a:buNone/>
              <a:tabLst>
                <a:tab pos="444450" algn="l"/>
              </a:tabLst>
            </a:pPr>
            <a:r>
              <a:rPr lang="en-US" sz="2200" dirty="0">
                <a:sym typeface="Monotype Sorts"/>
              </a:rPr>
              <a:t>	</a:t>
            </a:r>
            <a:endParaRPr lang="en-US" dirty="0"/>
          </a:p>
          <a:p>
            <a:pPr marL="0" indent="0">
              <a:spcAft>
                <a:spcPts val="1200"/>
              </a:spcAft>
              <a:buNone/>
            </a:pPr>
            <a:endParaRPr lang="en-US" dirty="0"/>
          </a:p>
          <a:p>
            <a:pPr marL="0" indent="0">
              <a:buNone/>
            </a:pPr>
            <a:endParaRPr lang="en-US" dirty="0"/>
          </a:p>
        </p:txBody>
      </p:sp>
      <p:sp>
        <p:nvSpPr>
          <p:cNvPr id="4" name="Text Placeholder 3"/>
          <p:cNvSpPr>
            <a:spLocks noGrp="1"/>
          </p:cNvSpPr>
          <p:nvPr>
            <p:ph type="body" sz="quarter" idx="12"/>
          </p:nvPr>
        </p:nvSpPr>
        <p:spPr/>
        <p:txBody>
          <a:bodyPr/>
          <a:lstStyle/>
          <a:p>
            <a:r>
              <a:rPr lang="de-CH" dirty="0" smtClean="0"/>
              <a:t> </a:t>
            </a:r>
            <a:endParaRPr lang="en-US" dirty="0"/>
          </a:p>
        </p:txBody>
      </p:sp>
      <p:sp>
        <p:nvSpPr>
          <p:cNvPr id="24" name="Rectangle 23"/>
          <p:cNvSpPr/>
          <p:nvPr/>
        </p:nvSpPr>
        <p:spPr bwMode="auto">
          <a:xfrm>
            <a:off x="0" y="2"/>
            <a:ext cx="256928" cy="1196975"/>
          </a:xfrm>
          <a:prstGeom prst="rect">
            <a:avLst/>
          </a:prstGeom>
          <a:solidFill>
            <a:schemeClr val="accent6"/>
          </a:solidFill>
          <a:ln w="9525" cap="flat" cmpd="sng" algn="ctr">
            <a:solidFill>
              <a:srgbClr val="000000"/>
            </a:solidFill>
            <a:prstDash val="solid"/>
            <a:round/>
            <a:headEnd type="none" w="med" len="med"/>
            <a:tailEnd type="none" w="med" len="med"/>
          </a:ln>
          <a:effectLst/>
          <a:extLst/>
        </p:spPr>
        <p:txBody>
          <a:bodyPr vert="horz" wrap="square" lIns="91429" tIns="45715" rIns="91429" bIns="45715" numCol="1" rtlCol="0" anchor="t" anchorCtr="0" compatLnSpc="1">
            <a:prstTxWarp prst="textNoShape">
              <a:avLst/>
            </a:prstTxWarp>
          </a:bodyPr>
          <a:lstStyle/>
          <a:p>
            <a:pPr defTabSz="914296"/>
            <a:endParaRPr lang="en-US" sz="2300" dirty="0">
              <a:latin typeface="Source Sans Pro Light"/>
            </a:endParaRPr>
          </a:p>
        </p:txBody>
      </p:sp>
      <p:sp>
        <p:nvSpPr>
          <p:cNvPr id="5" name="Textplatzhalter 4"/>
          <p:cNvSpPr>
            <a:spLocks noGrp="1"/>
          </p:cNvSpPr>
          <p:nvPr>
            <p:ph type="body" sz="quarter" idx="14"/>
          </p:nvPr>
        </p:nvSpPr>
        <p:spPr/>
        <p:txBody>
          <a:bodyPr/>
          <a:lstStyle/>
          <a:p>
            <a:r>
              <a:rPr lang="de-CH" b="1" dirty="0" smtClean="0">
                <a:solidFill>
                  <a:schemeClr val="bg1"/>
                </a:solidFill>
              </a:rPr>
              <a:t>Outline</a:t>
            </a:r>
            <a:endParaRPr lang="de-CH" b="1" dirty="0">
              <a:solidFill>
                <a:schemeClr val="bg1"/>
              </a:solidFill>
            </a:endParaRPr>
          </a:p>
        </p:txBody>
      </p:sp>
      <p:sp>
        <p:nvSpPr>
          <p:cNvPr id="6" name="Ellipse 5"/>
          <p:cNvSpPr/>
          <p:nvPr/>
        </p:nvSpPr>
        <p:spPr bwMode="auto">
          <a:xfrm>
            <a:off x="619125" y="2115750"/>
            <a:ext cx="288000" cy="288000"/>
          </a:xfrm>
          <a:prstGeom prst="ellipse">
            <a:avLst/>
          </a:prstGeom>
          <a:solidFill>
            <a:schemeClr val="accent6"/>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CH" sz="1600" b="1" i="0" u="none" strike="noStrike" normalizeH="0" baseline="0" dirty="0" smtClean="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rPr>
              <a:t>2</a:t>
            </a:r>
            <a:endParaRPr kumimoji="0" lang="de-CH" sz="1600" b="1" i="0" u="none" strike="noStrike" normalizeH="0" baseline="0" dirty="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sp>
        <p:nvSpPr>
          <p:cNvPr id="11" name="Ellipse 10"/>
          <p:cNvSpPr/>
          <p:nvPr/>
        </p:nvSpPr>
        <p:spPr bwMode="auto">
          <a:xfrm>
            <a:off x="616810" y="1700808"/>
            <a:ext cx="288000" cy="288000"/>
          </a:xfrm>
          <a:prstGeom prst="ellipse">
            <a:avLst/>
          </a:prstGeom>
          <a:solidFill>
            <a:schemeClr val="accent6"/>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CH" sz="1600" b="1" i="0" u="none" strike="noStrike" normalizeH="0" baseline="0" dirty="0" smtClean="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rPr>
              <a:t>1</a:t>
            </a:r>
            <a:endParaRPr kumimoji="0" lang="de-CH" sz="1600" b="1" i="0" u="none" strike="noStrike" normalizeH="0" baseline="0" dirty="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sp>
        <p:nvSpPr>
          <p:cNvPr id="13" name="Ellipse 12"/>
          <p:cNvSpPr/>
          <p:nvPr/>
        </p:nvSpPr>
        <p:spPr bwMode="auto">
          <a:xfrm>
            <a:off x="619125" y="2945991"/>
            <a:ext cx="288000" cy="288000"/>
          </a:xfrm>
          <a:prstGeom prst="ellipse">
            <a:avLst/>
          </a:prstGeom>
          <a:solidFill>
            <a:schemeClr val="accent6"/>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CH" sz="1600" b="1" i="0" u="none" strike="noStrike" normalizeH="0" baseline="0" dirty="0" smtClean="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rPr>
              <a:t>4</a:t>
            </a:r>
            <a:endParaRPr kumimoji="0" lang="de-CH" sz="1600" b="1" i="0" u="none" strike="noStrike" normalizeH="0" baseline="0" dirty="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grpSp>
        <p:nvGrpSpPr>
          <p:cNvPr id="17" name="Gruppieren 16"/>
          <p:cNvGrpSpPr/>
          <p:nvPr/>
        </p:nvGrpSpPr>
        <p:grpSpPr>
          <a:xfrm>
            <a:off x="0" y="6598784"/>
            <a:ext cx="9914384" cy="260648"/>
            <a:chOff x="0" y="6598784"/>
            <a:chExt cx="9914384" cy="260648"/>
          </a:xfrm>
        </p:grpSpPr>
        <p:grpSp>
          <p:nvGrpSpPr>
            <p:cNvPr id="18" name="Gruppieren 17"/>
            <p:cNvGrpSpPr/>
            <p:nvPr/>
          </p:nvGrpSpPr>
          <p:grpSpPr>
            <a:xfrm>
              <a:off x="0" y="6598784"/>
              <a:ext cx="9914384" cy="260648"/>
              <a:chOff x="0" y="6598784"/>
              <a:chExt cx="9914384" cy="260648"/>
            </a:xfrm>
          </p:grpSpPr>
          <p:sp>
            <p:nvSpPr>
              <p:cNvPr id="21" name="Rectangle 7"/>
              <p:cNvSpPr/>
              <p:nvPr>
                <p:custDataLst>
                  <p:tags r:id="rId1"/>
                </p:custDataLst>
              </p:nvPr>
            </p:nvSpPr>
            <p:spPr bwMode="auto">
              <a:xfrm>
                <a:off x="0" y="6614991"/>
                <a:ext cx="5601072" cy="243009"/>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r>
                  <a:rPr lang="en-US" sz="1200" dirty="0" smtClean="0">
                    <a:solidFill>
                      <a:schemeClr val="bg1">
                        <a:lumMod val="75000"/>
                      </a:schemeClr>
                    </a:solidFill>
                    <a:latin typeface="Source Sans Pro Light" panose="020B0403030403020204" pitchFamily="34" charset="0"/>
                    <a:cs typeface="Source Sans Pro Light"/>
                  </a:rPr>
                  <a:t>Mapping Customers |       Introduction to Mapping</a:t>
                </a:r>
                <a:endParaRPr lang="en-US" sz="1200" dirty="0">
                  <a:solidFill>
                    <a:schemeClr val="bg1">
                      <a:lumMod val="75000"/>
                    </a:schemeClr>
                  </a:solidFill>
                  <a:latin typeface="Source Sans Pro Light" panose="020B0403030403020204" pitchFamily="34" charset="0"/>
                  <a:cs typeface="Source Sans Pro"/>
                </a:endParaRPr>
              </a:p>
            </p:txBody>
          </p:sp>
          <p:sp>
            <p:nvSpPr>
              <p:cNvPr id="20" name="Rectangle 7"/>
              <p:cNvSpPr/>
              <p:nvPr>
                <p:custDataLst>
                  <p:tags r:id="rId2"/>
                </p:custDataLst>
              </p:nvPr>
            </p:nvSpPr>
            <p:spPr bwMode="auto">
              <a:xfrm>
                <a:off x="5673080" y="6598784"/>
                <a:ext cx="4241304" cy="26064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pPr algn="r"/>
                <a:r>
                  <a:rPr lang="en-US" sz="1200" dirty="0" smtClean="0">
                    <a:solidFill>
                      <a:schemeClr val="bg1">
                        <a:lumMod val="75000"/>
                      </a:schemeClr>
                    </a:solidFill>
                    <a:latin typeface="Source Sans Pro Light" panose="020B0403030403020204" pitchFamily="34" charset="0"/>
                    <a:cs typeface="Source Sans Pro"/>
                    <a:sym typeface="Monotype Sorts"/>
                  </a:rPr>
                  <a:t>Salome </a:t>
                </a:r>
                <a:r>
                  <a:rPr lang="en-US" sz="1200" dirty="0">
                    <a:solidFill>
                      <a:schemeClr val="bg1">
                        <a:lumMod val="75000"/>
                      </a:schemeClr>
                    </a:solidFill>
                    <a:latin typeface="Source Sans Pro Light" panose="020B0403030403020204" pitchFamily="34" charset="0"/>
                    <a:cs typeface="Source Sans Pro"/>
                    <a:sym typeface="Monotype Sorts"/>
                  </a:rPr>
                  <a:t>Lang</a:t>
                </a:r>
              </a:p>
            </p:txBody>
          </p:sp>
        </p:grpSp>
        <p:sp>
          <p:nvSpPr>
            <p:cNvPr id="23" name="Ellipse 22"/>
            <p:cNvSpPr/>
            <p:nvPr/>
          </p:nvSpPr>
          <p:spPr bwMode="auto">
            <a:xfrm>
              <a:off x="1460624" y="6655292"/>
              <a:ext cx="108000" cy="108000"/>
            </a:xfrm>
            <a:prstGeom prst="ellipse">
              <a:avLst/>
            </a:prstGeom>
            <a:solidFill>
              <a:schemeClr val="bg1">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CH" sz="850" b="1"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rPr>
                <a:t>1</a:t>
              </a:r>
              <a:endParaRPr kumimoji="0" lang="de-CH" sz="850" b="1" i="0" u="none" strike="noStrike" normalizeH="0" baseline="0"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grpSp>
      <p:sp>
        <p:nvSpPr>
          <p:cNvPr id="22" name="Ellipse 21"/>
          <p:cNvSpPr/>
          <p:nvPr/>
        </p:nvSpPr>
        <p:spPr bwMode="auto">
          <a:xfrm>
            <a:off x="619125" y="2535971"/>
            <a:ext cx="288000" cy="288000"/>
          </a:xfrm>
          <a:prstGeom prst="ellipse">
            <a:avLst/>
          </a:prstGeom>
          <a:solidFill>
            <a:schemeClr val="accent6"/>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CH" sz="1600" b="1" dirty="0" smtClean="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rPr>
              <a:t>3</a:t>
            </a:r>
            <a:endParaRPr kumimoji="0" lang="de-CH" sz="1600" b="1" i="0" u="none" strike="noStrike" normalizeH="0" baseline="0" dirty="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sp>
        <p:nvSpPr>
          <p:cNvPr id="37" name="Ellipse 36"/>
          <p:cNvSpPr/>
          <p:nvPr/>
        </p:nvSpPr>
        <p:spPr bwMode="auto">
          <a:xfrm>
            <a:off x="618904" y="3356992"/>
            <a:ext cx="288000" cy="288000"/>
          </a:xfrm>
          <a:prstGeom prst="ellipse">
            <a:avLst/>
          </a:prstGeom>
          <a:solidFill>
            <a:schemeClr val="accent6"/>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CH" sz="1600" b="1" i="0" u="none" strike="noStrike" normalizeH="0" baseline="0" dirty="0" smtClean="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rPr>
              <a:t>5</a:t>
            </a:r>
            <a:endParaRPr kumimoji="0" lang="de-CH" sz="1600" b="1" i="0" u="none" strike="noStrike" normalizeH="0" baseline="0" dirty="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spTree>
    <p:extLst>
      <p:ext uri="{BB962C8B-B14F-4D97-AF65-F5344CB8AC3E}">
        <p14:creationId xmlns:p14="http://schemas.microsoft.com/office/powerpoint/2010/main" val="15493212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GB" dirty="0" smtClean="0"/>
              <a:t>Imagine you </a:t>
            </a:r>
            <a:r>
              <a:rPr lang="en-GB" dirty="0"/>
              <a:t>consulted </a:t>
            </a:r>
            <a:r>
              <a:rPr lang="en-GB" dirty="0" smtClean="0"/>
              <a:t>a retail firm…</a:t>
            </a:r>
            <a:endParaRPr lang="en-GB" dirty="0"/>
          </a:p>
        </p:txBody>
      </p:sp>
      <p:sp>
        <p:nvSpPr>
          <p:cNvPr id="8" name="Inhaltsplatzhalter 7"/>
          <p:cNvSpPr>
            <a:spLocks noGrp="1"/>
          </p:cNvSpPr>
          <p:nvPr>
            <p:ph idx="1"/>
          </p:nvPr>
        </p:nvSpPr>
        <p:spPr/>
        <p:txBody>
          <a:bodyPr/>
          <a:lstStyle/>
          <a:p>
            <a:r>
              <a:rPr lang="en-GB" dirty="0" smtClean="0">
                <a:latin typeface="Source Sans Pro" panose="020B0604020202020204" charset="0"/>
                <a:cs typeface="Source Sans Pro" panose="020B0604020202020204" charset="0"/>
              </a:rPr>
              <a:t>Empirical studies suggest that </a:t>
            </a:r>
            <a:r>
              <a:rPr lang="en-GB" b="1" dirty="0" smtClean="0">
                <a:latin typeface="Source Sans Pro" panose="020B0604020202020204" charset="0"/>
                <a:cs typeface="Source Sans Pro" panose="020B0604020202020204" charset="0"/>
              </a:rPr>
              <a:t>advertising in retail stores is more successful if tailored to the local environment</a:t>
            </a:r>
            <a:r>
              <a:rPr lang="en-GB" dirty="0" smtClean="0">
                <a:latin typeface="Source Sans Pro" panose="020B0604020202020204" charset="0"/>
                <a:cs typeface="Source Sans Pro" panose="020B0604020202020204" charset="0"/>
              </a:rPr>
              <a:t> because location characteristics affect</a:t>
            </a:r>
          </a:p>
          <a:p>
            <a:pPr lvl="1"/>
            <a:r>
              <a:rPr lang="en-GB" dirty="0" smtClean="0">
                <a:latin typeface="Source Sans Pro" panose="020B0604020202020204" charset="0"/>
                <a:cs typeface="Source Sans Pro" panose="020B0604020202020204" charset="0"/>
              </a:rPr>
              <a:t>The attractiveness of certain product categories</a:t>
            </a:r>
          </a:p>
          <a:p>
            <a:pPr lvl="1"/>
            <a:r>
              <a:rPr lang="en-GB" dirty="0" smtClean="0">
                <a:latin typeface="Source Sans Pro" panose="020B0604020202020204" charset="0"/>
                <a:cs typeface="Source Sans Pro" panose="020B0604020202020204" charset="0"/>
              </a:rPr>
              <a:t>The preference for private labels</a:t>
            </a:r>
          </a:p>
          <a:p>
            <a:pPr lvl="1"/>
            <a:r>
              <a:rPr lang="en-GB" dirty="0" smtClean="0">
                <a:latin typeface="Source Sans Pro" panose="020B0604020202020204" charset="0"/>
                <a:cs typeface="Source Sans Pro" panose="020B0604020202020204" charset="0"/>
              </a:rPr>
              <a:t>Customers’ reaction to store flyers and advertised deals</a:t>
            </a:r>
          </a:p>
          <a:p>
            <a:r>
              <a:rPr lang="en-GB" dirty="0" smtClean="0">
                <a:latin typeface="Source Sans Pro" panose="020B0604020202020204" charset="0"/>
                <a:cs typeface="Source Sans Pro" panose="020B0604020202020204" charset="0"/>
              </a:rPr>
              <a:t>Relevant environmental variables are in particular</a:t>
            </a:r>
          </a:p>
          <a:p>
            <a:pPr lvl="1"/>
            <a:r>
              <a:rPr lang="en-GB" dirty="0" smtClean="0">
                <a:latin typeface="Source Sans Pro" panose="020B0604020202020204" charset="0"/>
                <a:cs typeface="Source Sans Pro" panose="020B0604020202020204" charset="0"/>
              </a:rPr>
              <a:t> </a:t>
            </a:r>
            <a:r>
              <a:rPr lang="en-GB" b="1" dirty="0" smtClean="0">
                <a:latin typeface="Source Sans Pro" panose="020B0604020202020204" charset="0"/>
                <a:cs typeface="Source Sans Pro" panose="020B0604020202020204" charset="0"/>
              </a:rPr>
              <a:t>Socio-demographics</a:t>
            </a:r>
            <a:r>
              <a:rPr lang="en-GB" dirty="0" smtClean="0">
                <a:latin typeface="Source Sans Pro" panose="020B0604020202020204" charset="0"/>
                <a:cs typeface="Source Sans Pro" panose="020B0604020202020204" charset="0"/>
              </a:rPr>
              <a:t> of the inhabitants of the store’s trading area</a:t>
            </a:r>
          </a:p>
          <a:p>
            <a:pPr lvl="1"/>
            <a:r>
              <a:rPr lang="en-GB" dirty="0" smtClean="0">
                <a:latin typeface="Source Sans Pro" panose="020B0604020202020204" charset="0"/>
                <a:cs typeface="Source Sans Pro" panose="020B0604020202020204" charset="0"/>
              </a:rPr>
              <a:t>Nature and intensity of </a:t>
            </a:r>
            <a:r>
              <a:rPr lang="en-GB" b="1" dirty="0" smtClean="0">
                <a:latin typeface="Source Sans Pro" panose="020B0604020202020204" charset="0"/>
                <a:cs typeface="Source Sans Pro" panose="020B0604020202020204" charset="0"/>
              </a:rPr>
              <a:t>local competition</a:t>
            </a:r>
          </a:p>
        </p:txBody>
      </p:sp>
      <p:sp>
        <p:nvSpPr>
          <p:cNvPr id="10" name="Textplatzhalter 9"/>
          <p:cNvSpPr>
            <a:spLocks noGrp="1"/>
          </p:cNvSpPr>
          <p:nvPr>
            <p:ph type="body" sz="quarter" idx="14"/>
          </p:nvPr>
        </p:nvSpPr>
        <p:spPr/>
        <p:txBody>
          <a:bodyPr/>
          <a:lstStyle/>
          <a:p>
            <a:r>
              <a:rPr lang="en-GB" b="1" dirty="0" smtClean="0">
                <a:solidFill>
                  <a:schemeClr val="bg1"/>
                </a:solidFill>
              </a:rPr>
              <a:t>Theory</a:t>
            </a:r>
            <a:endParaRPr lang="en-GB" b="1" dirty="0">
              <a:solidFill>
                <a:schemeClr val="bg1"/>
              </a:solidFill>
            </a:endParaRPr>
          </a:p>
        </p:txBody>
      </p:sp>
      <p:sp>
        <p:nvSpPr>
          <p:cNvPr id="6" name="Text Placeholder 7"/>
          <p:cNvSpPr>
            <a:spLocks noGrp="1"/>
          </p:cNvSpPr>
          <p:nvPr>
            <p:ph type="body" sz="quarter" idx="12"/>
          </p:nvPr>
        </p:nvSpPr>
        <p:spPr>
          <a:xfrm>
            <a:off x="345512" y="5775125"/>
            <a:ext cx="8999976" cy="723275"/>
          </a:xfrm>
        </p:spPr>
        <p:txBody>
          <a:bodyPr/>
          <a:lstStyle/>
          <a:p>
            <a:pPr algn="r"/>
            <a:r>
              <a:rPr lang="en-US" dirty="0" err="1" smtClean="0">
                <a:solidFill>
                  <a:schemeClr val="bg2"/>
                </a:solidFill>
                <a:sym typeface="Wingdings" pitchFamily="2" charset="2"/>
              </a:rPr>
              <a:t>Gijsbrechts</a:t>
            </a:r>
            <a:r>
              <a:rPr lang="en-US" dirty="0" smtClean="0">
                <a:solidFill>
                  <a:schemeClr val="bg2"/>
                </a:solidFill>
                <a:sym typeface="Wingdings" pitchFamily="2" charset="2"/>
              </a:rPr>
              <a:t> et al. </a:t>
            </a:r>
            <a:r>
              <a:rPr lang="en-US" dirty="0">
                <a:solidFill>
                  <a:schemeClr val="bg2"/>
                </a:solidFill>
                <a:sym typeface="Wingdings" pitchFamily="2" charset="2"/>
              </a:rPr>
              <a:t>(</a:t>
            </a:r>
            <a:r>
              <a:rPr lang="en-US" dirty="0" smtClean="0">
                <a:solidFill>
                  <a:schemeClr val="bg2"/>
                </a:solidFill>
                <a:sym typeface="Wingdings" pitchFamily="2" charset="2"/>
              </a:rPr>
              <a:t>2003)</a:t>
            </a:r>
          </a:p>
          <a:p>
            <a:pPr algn="r"/>
            <a:r>
              <a:rPr lang="en-US" dirty="0" smtClean="0">
                <a:solidFill>
                  <a:schemeClr val="bg2"/>
                </a:solidFill>
                <a:sym typeface="Wingdings" pitchFamily="2" charset="2"/>
              </a:rPr>
              <a:t>Campo et al. (2000)</a:t>
            </a:r>
            <a:endParaRPr lang="en-US" dirty="0">
              <a:solidFill>
                <a:schemeClr val="bg2"/>
              </a:solidFill>
            </a:endParaRPr>
          </a:p>
        </p:txBody>
      </p:sp>
      <p:grpSp>
        <p:nvGrpSpPr>
          <p:cNvPr id="9" name="Gruppieren 8"/>
          <p:cNvGrpSpPr/>
          <p:nvPr/>
        </p:nvGrpSpPr>
        <p:grpSpPr>
          <a:xfrm>
            <a:off x="0" y="6598784"/>
            <a:ext cx="9914384" cy="260648"/>
            <a:chOff x="0" y="6598784"/>
            <a:chExt cx="9914384" cy="260648"/>
          </a:xfrm>
        </p:grpSpPr>
        <p:grpSp>
          <p:nvGrpSpPr>
            <p:cNvPr id="11" name="Gruppieren 10"/>
            <p:cNvGrpSpPr/>
            <p:nvPr/>
          </p:nvGrpSpPr>
          <p:grpSpPr>
            <a:xfrm>
              <a:off x="0" y="6598784"/>
              <a:ext cx="9914384" cy="260648"/>
              <a:chOff x="0" y="6598784"/>
              <a:chExt cx="9914384" cy="260648"/>
            </a:xfrm>
          </p:grpSpPr>
          <p:sp>
            <p:nvSpPr>
              <p:cNvPr id="13" name="Rectangle 7"/>
              <p:cNvSpPr/>
              <p:nvPr>
                <p:custDataLst>
                  <p:tags r:id="rId1"/>
                </p:custDataLst>
              </p:nvPr>
            </p:nvSpPr>
            <p:spPr bwMode="auto">
              <a:xfrm>
                <a:off x="0" y="6614991"/>
                <a:ext cx="5601072" cy="243009"/>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r>
                  <a:rPr lang="en-US" sz="1200" dirty="0" smtClean="0">
                    <a:solidFill>
                      <a:schemeClr val="bg1">
                        <a:lumMod val="75000"/>
                      </a:schemeClr>
                    </a:solidFill>
                    <a:latin typeface="Source Sans Pro Light" panose="020B0403030403020204" pitchFamily="34" charset="0"/>
                    <a:cs typeface="Source Sans Pro Light"/>
                  </a:rPr>
                  <a:t>Mapping Customers |       Introduction to Mapping</a:t>
                </a:r>
                <a:endParaRPr lang="en-US" sz="1200" dirty="0">
                  <a:solidFill>
                    <a:schemeClr val="bg1">
                      <a:lumMod val="75000"/>
                    </a:schemeClr>
                  </a:solidFill>
                  <a:latin typeface="Source Sans Pro Light" panose="020B0403030403020204" pitchFamily="34" charset="0"/>
                  <a:cs typeface="Source Sans Pro"/>
                </a:endParaRPr>
              </a:p>
            </p:txBody>
          </p:sp>
          <p:sp>
            <p:nvSpPr>
              <p:cNvPr id="14" name="Rectangle 7"/>
              <p:cNvSpPr/>
              <p:nvPr>
                <p:custDataLst>
                  <p:tags r:id="rId2"/>
                </p:custDataLst>
              </p:nvPr>
            </p:nvSpPr>
            <p:spPr bwMode="auto">
              <a:xfrm>
                <a:off x="5673080" y="6598784"/>
                <a:ext cx="4241304" cy="26064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pPr algn="r"/>
                <a:r>
                  <a:rPr lang="en-US" sz="1200" dirty="0" smtClean="0">
                    <a:solidFill>
                      <a:schemeClr val="bg1">
                        <a:lumMod val="75000"/>
                      </a:schemeClr>
                    </a:solidFill>
                    <a:latin typeface="Source Sans Pro Light" panose="020B0403030403020204" pitchFamily="34" charset="0"/>
                    <a:cs typeface="Source Sans Pro"/>
                    <a:sym typeface="Monotype Sorts"/>
                  </a:rPr>
                  <a:t>Salome </a:t>
                </a:r>
                <a:r>
                  <a:rPr lang="en-US" sz="1200" dirty="0">
                    <a:solidFill>
                      <a:schemeClr val="bg1">
                        <a:lumMod val="75000"/>
                      </a:schemeClr>
                    </a:solidFill>
                    <a:latin typeface="Source Sans Pro Light" panose="020B0403030403020204" pitchFamily="34" charset="0"/>
                    <a:cs typeface="Source Sans Pro"/>
                    <a:sym typeface="Monotype Sorts"/>
                  </a:rPr>
                  <a:t>Lang</a:t>
                </a:r>
              </a:p>
            </p:txBody>
          </p:sp>
        </p:grpSp>
        <p:sp>
          <p:nvSpPr>
            <p:cNvPr id="12" name="Ellipse 11"/>
            <p:cNvSpPr/>
            <p:nvPr/>
          </p:nvSpPr>
          <p:spPr bwMode="auto">
            <a:xfrm>
              <a:off x="1460624" y="6655292"/>
              <a:ext cx="108000" cy="108000"/>
            </a:xfrm>
            <a:prstGeom prst="ellipse">
              <a:avLst/>
            </a:prstGeom>
            <a:solidFill>
              <a:schemeClr val="bg1">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CH" sz="850" b="1"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rPr>
                <a:t>1</a:t>
              </a:r>
              <a:endParaRPr kumimoji="0" lang="de-CH" sz="850" b="1" i="0" u="none" strike="noStrike" normalizeH="0" baseline="0"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grpSp>
    </p:spTree>
    <p:extLst>
      <p:ext uri="{BB962C8B-B14F-4D97-AF65-F5344CB8AC3E}">
        <p14:creationId xmlns:p14="http://schemas.microsoft.com/office/powerpoint/2010/main" val="180047124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 you would like to draw an informative map</a:t>
            </a:r>
            <a:endParaRPr lang="en-GB" dirty="0"/>
          </a:p>
        </p:txBody>
      </p:sp>
      <p:sp>
        <p:nvSpPr>
          <p:cNvPr id="3" name="Inhaltsplatzhalter 2"/>
          <p:cNvSpPr>
            <a:spLocks noGrp="1"/>
          </p:cNvSpPr>
          <p:nvPr>
            <p:ph idx="1"/>
          </p:nvPr>
        </p:nvSpPr>
        <p:spPr/>
        <p:txBody>
          <a:bodyPr/>
          <a:lstStyle/>
          <a:p>
            <a:endParaRPr lang="en-GB" dirty="0" smtClean="0"/>
          </a:p>
          <a:p>
            <a:endParaRPr lang="en-GB" dirty="0"/>
          </a:p>
          <a:p>
            <a:endParaRPr lang="en-GB" dirty="0" smtClean="0"/>
          </a:p>
          <a:p>
            <a:pPr marL="0" indent="0">
              <a:buNone/>
            </a:pPr>
            <a:r>
              <a:rPr lang="en-GB" dirty="0" smtClean="0"/>
              <a:t>Then you should avoid </a:t>
            </a:r>
            <a:r>
              <a:rPr lang="en-GB" dirty="0" smtClean="0">
                <a:latin typeface="Source Sans Pro Bold" panose="020B0604020202020204" charset="0"/>
                <a:cs typeface="Source Sans Pro Bold" panose="020B0604020202020204" charset="0"/>
              </a:rPr>
              <a:t>two major pitfalls </a:t>
            </a:r>
            <a:r>
              <a:rPr lang="en-GB" dirty="0" smtClean="0"/>
              <a:t>in drawing thematic maps:</a:t>
            </a:r>
          </a:p>
          <a:p>
            <a:r>
              <a:rPr lang="en-GB" dirty="0" smtClean="0">
                <a:latin typeface="Source Sans Pro Light" panose="020B0604020202020204" charset="0"/>
                <a:cs typeface="Source Sans Pro Light" panose="020B0604020202020204" charset="0"/>
              </a:rPr>
              <a:t> </a:t>
            </a:r>
            <a:r>
              <a:rPr lang="en-GB" dirty="0" smtClean="0">
                <a:latin typeface="Source Sans Pro Bold" panose="020B0604020202020204" charset="0"/>
                <a:cs typeface="Source Sans Pro Bold" panose="020B0604020202020204" charset="0"/>
              </a:rPr>
              <a:t>Maps are not a shortcut </a:t>
            </a:r>
            <a:r>
              <a:rPr lang="en-GB" dirty="0" smtClean="0"/>
              <a:t>in your data screening process</a:t>
            </a:r>
          </a:p>
          <a:p>
            <a:r>
              <a:rPr lang="en-GB" dirty="0" smtClean="0"/>
              <a:t>Make sure your map </a:t>
            </a:r>
            <a:r>
              <a:rPr lang="en-GB" dirty="0" smtClean="0">
                <a:latin typeface="Source Sans Pro Bold" panose="020B0604020202020204" charset="0"/>
                <a:cs typeface="Source Sans Pro Bold" panose="020B0604020202020204" charset="0"/>
              </a:rPr>
              <a:t>answers the right question</a:t>
            </a:r>
            <a:endParaRPr lang="en-GB" dirty="0" smtClean="0"/>
          </a:p>
        </p:txBody>
      </p:sp>
      <p:sp>
        <p:nvSpPr>
          <p:cNvPr id="5" name="Textplatzhalter 4"/>
          <p:cNvSpPr>
            <a:spLocks noGrp="1"/>
          </p:cNvSpPr>
          <p:nvPr>
            <p:ph type="body" sz="quarter" idx="14"/>
          </p:nvPr>
        </p:nvSpPr>
        <p:spPr/>
        <p:txBody>
          <a:bodyPr/>
          <a:lstStyle/>
          <a:p>
            <a:r>
              <a:rPr lang="en-GB" b="1" dirty="0" smtClean="0">
                <a:solidFill>
                  <a:schemeClr val="bg1"/>
                </a:solidFill>
              </a:rPr>
              <a:t>Goal</a:t>
            </a:r>
            <a:endParaRPr lang="en-GB" b="1" dirty="0">
              <a:solidFill>
                <a:schemeClr val="bg1"/>
              </a:solidFill>
            </a:endParaRPr>
          </a:p>
        </p:txBody>
      </p:sp>
      <p:graphicFrame>
        <p:nvGraphicFramePr>
          <p:cNvPr id="6" name="Table 7"/>
          <p:cNvGraphicFramePr>
            <a:graphicFrameLocks noGrp="1"/>
          </p:cNvGraphicFramePr>
          <p:nvPr>
            <p:custDataLst>
              <p:tags r:id="rId1"/>
            </p:custDataLst>
            <p:extLst>
              <p:ext uri="{D42A27DB-BD31-4B8C-83A1-F6EECF244321}">
                <p14:modId xmlns:p14="http://schemas.microsoft.com/office/powerpoint/2010/main" val="337996219"/>
              </p:ext>
            </p:extLst>
          </p:nvPr>
        </p:nvGraphicFramePr>
        <p:xfrm>
          <a:off x="632520" y="1556792"/>
          <a:ext cx="8641654" cy="118872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23520"/>
                <a:gridCol w="6380008"/>
                <a:gridCol w="2038126"/>
              </a:tblGrid>
              <a:tr h="0">
                <a:tc>
                  <a:txBody>
                    <a:bodyPr/>
                    <a:lstStyle/>
                    <a:p>
                      <a:pPr marL="0" algn="ctr" defTabSz="336774" rtl="0" eaLnBrk="1" latinLnBrk="0" hangingPunct="1"/>
                      <a:endParaRPr lang="en-US" sz="1200" b="0" kern="1200" noProof="0" dirty="0" smtClean="0">
                        <a:solidFill>
                          <a:schemeClr val="lt1"/>
                        </a:solidFill>
                        <a:latin typeface="+mn-lt"/>
                        <a:ea typeface="+mn-ea"/>
                        <a:cs typeface="+mn-cs"/>
                      </a:endParaRPr>
                    </a:p>
                  </a:txBody>
                  <a:tcPr marL="99060" marR="9906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1200" b="0" noProof="0" dirty="0" smtClean="0"/>
                    </a:p>
                  </a:txBody>
                  <a:tcPr marL="99060" marR="990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US" sz="1200" i="0" noProof="0" dirty="0" smtClean="0">
                          <a:latin typeface="Source Sans Pro Light"/>
                          <a:cs typeface="Source Sans Pro Light"/>
                        </a:rPr>
                        <a:t>Goal</a:t>
                      </a:r>
                      <a:endParaRPr lang="en-US" sz="1200" i="0" noProof="0" dirty="0">
                        <a:latin typeface="Source Sans Pro Light"/>
                        <a:cs typeface="Source Sans Pro Light"/>
                      </a:endParaRPr>
                    </a:p>
                  </a:txBody>
                  <a:tcPr marL="99060" marR="9906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solidFill>
                  </a:tcPr>
                </a:tc>
              </a:tr>
              <a:tr h="331756">
                <a:tc>
                  <a:txBody>
                    <a:bodyPr/>
                    <a:lstStyle/>
                    <a:p>
                      <a:pPr algn="ctr"/>
                      <a:endParaRPr lang="en-US" sz="1200" noProof="0" dirty="0" smtClean="0">
                        <a:solidFill>
                          <a:srgbClr val="00B0F0"/>
                        </a:solidFill>
                        <a:latin typeface="Courier New" pitchFamily="49" charset="0"/>
                        <a:cs typeface="Courier New" pitchFamily="49" charset="0"/>
                      </a:endParaRPr>
                    </a:p>
                  </a:txBody>
                  <a:tcPr marL="99060" marR="9906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marL="0" marR="0" indent="0" algn="l" defTabSz="336736" rtl="0" eaLnBrk="1" fontAlgn="t" latinLnBrk="0" hangingPunct="1">
                        <a:lnSpc>
                          <a:spcPct val="150000"/>
                        </a:lnSpc>
                        <a:spcBef>
                          <a:spcPts val="0"/>
                        </a:spcBef>
                        <a:spcAft>
                          <a:spcPts val="0"/>
                        </a:spcAft>
                        <a:buClrTx/>
                        <a:buSzTx/>
                        <a:buFont typeface="+mj-lt"/>
                        <a:buNone/>
                        <a:tabLst/>
                        <a:defRPr/>
                      </a:pPr>
                      <a:r>
                        <a:rPr lang="en-GB" sz="1800" b="0" i="0" baseline="0" noProof="0" dirty="0" smtClean="0">
                          <a:solidFill>
                            <a:srgbClr val="271F2E"/>
                          </a:solidFill>
                          <a:latin typeface="Source Sans Pro Light" panose="020B0604020202020204" charset="0"/>
                          <a:ea typeface="+mn-ea"/>
                          <a:cs typeface="Source Sans Pro Light" panose="020B0604020202020204" charset="0"/>
                          <a:sym typeface="Neutraface Text Book" charset="0"/>
                        </a:rPr>
                        <a:t>To advertise more successfully, you want to provide a thematic map that facilitates decision making for the retailer.</a:t>
                      </a:r>
                    </a:p>
                  </a:txBody>
                  <a:tcPr marL="99060" marR="990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20000"/>
                        <a:lumOff val="80000"/>
                      </a:schemeClr>
                    </a:solidFill>
                  </a:tcPr>
                </a:tc>
                <a:tc hMerge="1">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r>
            </a:tbl>
          </a:graphicData>
        </a:graphic>
      </p:graphicFrame>
      <p:grpSp>
        <p:nvGrpSpPr>
          <p:cNvPr id="7" name="Gruppieren 6"/>
          <p:cNvGrpSpPr/>
          <p:nvPr/>
        </p:nvGrpSpPr>
        <p:grpSpPr>
          <a:xfrm>
            <a:off x="0" y="6598784"/>
            <a:ext cx="9914384" cy="260648"/>
            <a:chOff x="0" y="6598784"/>
            <a:chExt cx="9914384" cy="260648"/>
          </a:xfrm>
        </p:grpSpPr>
        <p:grpSp>
          <p:nvGrpSpPr>
            <p:cNvPr id="8" name="Gruppieren 7"/>
            <p:cNvGrpSpPr/>
            <p:nvPr/>
          </p:nvGrpSpPr>
          <p:grpSpPr>
            <a:xfrm>
              <a:off x="0" y="6598784"/>
              <a:ext cx="9914384" cy="260648"/>
              <a:chOff x="0" y="6598784"/>
              <a:chExt cx="9914384" cy="260648"/>
            </a:xfrm>
          </p:grpSpPr>
          <p:sp>
            <p:nvSpPr>
              <p:cNvPr id="10" name="Rectangle 7"/>
              <p:cNvSpPr/>
              <p:nvPr>
                <p:custDataLst>
                  <p:tags r:id="rId2"/>
                </p:custDataLst>
              </p:nvPr>
            </p:nvSpPr>
            <p:spPr bwMode="auto">
              <a:xfrm>
                <a:off x="0" y="6614991"/>
                <a:ext cx="5601072" cy="243009"/>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r>
                  <a:rPr lang="en-US" sz="1200" dirty="0" smtClean="0">
                    <a:solidFill>
                      <a:schemeClr val="bg1">
                        <a:lumMod val="75000"/>
                      </a:schemeClr>
                    </a:solidFill>
                    <a:latin typeface="Source Sans Pro Light" panose="020B0403030403020204" pitchFamily="34" charset="0"/>
                    <a:cs typeface="Source Sans Pro Light"/>
                  </a:rPr>
                  <a:t>Mapping Customers |       Introduction to Mapping</a:t>
                </a:r>
                <a:endParaRPr lang="en-US" sz="1200" dirty="0">
                  <a:solidFill>
                    <a:schemeClr val="bg1">
                      <a:lumMod val="75000"/>
                    </a:schemeClr>
                  </a:solidFill>
                  <a:latin typeface="Source Sans Pro Light" panose="020B0403030403020204" pitchFamily="34" charset="0"/>
                  <a:cs typeface="Source Sans Pro"/>
                </a:endParaRPr>
              </a:p>
            </p:txBody>
          </p:sp>
          <p:sp>
            <p:nvSpPr>
              <p:cNvPr id="11" name="Rectangle 7"/>
              <p:cNvSpPr/>
              <p:nvPr>
                <p:custDataLst>
                  <p:tags r:id="rId3"/>
                </p:custDataLst>
              </p:nvPr>
            </p:nvSpPr>
            <p:spPr bwMode="auto">
              <a:xfrm>
                <a:off x="5673080" y="6598784"/>
                <a:ext cx="4241304" cy="26064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pPr algn="r"/>
                <a:r>
                  <a:rPr lang="en-US" sz="1200" dirty="0" smtClean="0">
                    <a:solidFill>
                      <a:schemeClr val="bg1">
                        <a:lumMod val="75000"/>
                      </a:schemeClr>
                    </a:solidFill>
                    <a:latin typeface="Source Sans Pro Light" panose="020B0403030403020204" pitchFamily="34" charset="0"/>
                    <a:cs typeface="Source Sans Pro"/>
                    <a:sym typeface="Monotype Sorts"/>
                  </a:rPr>
                  <a:t>Salome </a:t>
                </a:r>
                <a:r>
                  <a:rPr lang="en-US" sz="1200" dirty="0">
                    <a:solidFill>
                      <a:schemeClr val="bg1">
                        <a:lumMod val="75000"/>
                      </a:schemeClr>
                    </a:solidFill>
                    <a:latin typeface="Source Sans Pro Light" panose="020B0403030403020204" pitchFamily="34" charset="0"/>
                    <a:cs typeface="Source Sans Pro"/>
                    <a:sym typeface="Monotype Sorts"/>
                  </a:rPr>
                  <a:t>Lang</a:t>
                </a:r>
              </a:p>
            </p:txBody>
          </p:sp>
        </p:grpSp>
        <p:sp>
          <p:nvSpPr>
            <p:cNvPr id="9" name="Ellipse 8"/>
            <p:cNvSpPr/>
            <p:nvPr/>
          </p:nvSpPr>
          <p:spPr bwMode="auto">
            <a:xfrm>
              <a:off x="1460624" y="6655292"/>
              <a:ext cx="108000" cy="108000"/>
            </a:xfrm>
            <a:prstGeom prst="ellipse">
              <a:avLst/>
            </a:prstGeom>
            <a:solidFill>
              <a:schemeClr val="bg1">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CH" sz="850" b="1"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rPr>
                <a:t>1</a:t>
              </a:r>
              <a:endParaRPr kumimoji="0" lang="de-CH" sz="850" b="1" i="0" u="none" strike="noStrike" normalizeH="0" baseline="0"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grpSp>
    </p:spTree>
    <p:extLst>
      <p:ext uri="{BB962C8B-B14F-4D97-AF65-F5344CB8AC3E}">
        <p14:creationId xmlns:p14="http://schemas.microsoft.com/office/powerpoint/2010/main" val="15226072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Visualizing data on a map is only the cherry on the cake</a:t>
            </a:r>
            <a:endParaRPr lang="en-GB" dirty="0"/>
          </a:p>
        </p:txBody>
      </p:sp>
      <p:sp>
        <p:nvSpPr>
          <p:cNvPr id="3" name="Inhaltsplatzhalter 2"/>
          <p:cNvSpPr>
            <a:spLocks noGrp="1"/>
          </p:cNvSpPr>
          <p:nvPr>
            <p:ph idx="1"/>
          </p:nvPr>
        </p:nvSpPr>
        <p:spPr/>
        <p:txBody>
          <a:bodyPr/>
          <a:lstStyle/>
          <a:p>
            <a:r>
              <a:rPr lang="en-GB" dirty="0" smtClean="0"/>
              <a:t>Mapping attributes of </a:t>
            </a:r>
            <a:r>
              <a:rPr lang="en-GB" dirty="0"/>
              <a:t>spatial </a:t>
            </a:r>
            <a:r>
              <a:rPr lang="en-GB" dirty="0" smtClean="0"/>
              <a:t>objects in R is a rather involved task</a:t>
            </a:r>
          </a:p>
          <a:p>
            <a:r>
              <a:rPr lang="en-GB" dirty="0" smtClean="0"/>
              <a:t>Therefore, it is even more important for your to know what the map should show you before you draw it, i.e.</a:t>
            </a:r>
          </a:p>
          <a:p>
            <a:pPr lvl="1"/>
            <a:r>
              <a:rPr lang="en-GB" dirty="0" smtClean="0"/>
              <a:t>Get to </a:t>
            </a:r>
            <a:r>
              <a:rPr lang="en-GB" dirty="0" smtClean="0">
                <a:latin typeface="Source Sans Pro Bold" panose="020B0604020202020204" charset="0"/>
                <a:cs typeface="Source Sans Pro Bold" panose="020B0604020202020204" charset="0"/>
              </a:rPr>
              <a:t>know your data </a:t>
            </a:r>
            <a:r>
              <a:rPr lang="en-GB" dirty="0" smtClean="0"/>
              <a:t>by screening it carefully</a:t>
            </a:r>
          </a:p>
          <a:p>
            <a:pPr lvl="1"/>
            <a:r>
              <a:rPr lang="en-GB" dirty="0" smtClean="0"/>
              <a:t>Get </a:t>
            </a:r>
            <a:r>
              <a:rPr lang="en-GB" dirty="0" smtClean="0">
                <a:latin typeface="Source Sans Pro Bold" panose="020B0604020202020204" charset="0"/>
                <a:cs typeface="Source Sans Pro Bold" panose="020B0604020202020204" charset="0"/>
              </a:rPr>
              <a:t>simple descriptives</a:t>
            </a:r>
            <a:r>
              <a:rPr lang="en-GB" dirty="0"/>
              <a:t>, such as histograms, </a:t>
            </a:r>
            <a:r>
              <a:rPr lang="en-GB" dirty="0" smtClean="0"/>
              <a:t>of your variables of interest before you plot the map</a:t>
            </a:r>
          </a:p>
        </p:txBody>
      </p:sp>
      <p:sp>
        <p:nvSpPr>
          <p:cNvPr id="5" name="Textplatzhalter 4"/>
          <p:cNvSpPr>
            <a:spLocks noGrp="1"/>
          </p:cNvSpPr>
          <p:nvPr>
            <p:ph type="body" sz="quarter" idx="14"/>
          </p:nvPr>
        </p:nvSpPr>
        <p:spPr/>
        <p:txBody>
          <a:bodyPr/>
          <a:lstStyle/>
          <a:p>
            <a:r>
              <a:rPr lang="en-GB" b="1" dirty="0" smtClean="0">
                <a:solidFill>
                  <a:schemeClr val="bg1"/>
                </a:solidFill>
              </a:rPr>
              <a:t>Pitfall I</a:t>
            </a:r>
            <a:endParaRPr lang="en-GB" b="1" dirty="0">
              <a:solidFill>
                <a:schemeClr val="bg1"/>
              </a:solidFill>
            </a:endParaRPr>
          </a:p>
        </p:txBody>
      </p:sp>
      <p:grpSp>
        <p:nvGrpSpPr>
          <p:cNvPr id="6" name="Gruppieren 5"/>
          <p:cNvGrpSpPr/>
          <p:nvPr/>
        </p:nvGrpSpPr>
        <p:grpSpPr>
          <a:xfrm>
            <a:off x="0" y="6598784"/>
            <a:ext cx="9914384" cy="260648"/>
            <a:chOff x="0" y="6598784"/>
            <a:chExt cx="9914384" cy="260648"/>
          </a:xfrm>
        </p:grpSpPr>
        <p:grpSp>
          <p:nvGrpSpPr>
            <p:cNvPr id="7" name="Gruppieren 6"/>
            <p:cNvGrpSpPr/>
            <p:nvPr/>
          </p:nvGrpSpPr>
          <p:grpSpPr>
            <a:xfrm>
              <a:off x="0" y="6598784"/>
              <a:ext cx="9914384" cy="260648"/>
              <a:chOff x="0" y="6598784"/>
              <a:chExt cx="9914384" cy="260648"/>
            </a:xfrm>
          </p:grpSpPr>
          <p:sp>
            <p:nvSpPr>
              <p:cNvPr id="9" name="Rectangle 7"/>
              <p:cNvSpPr/>
              <p:nvPr>
                <p:custDataLst>
                  <p:tags r:id="rId1"/>
                </p:custDataLst>
              </p:nvPr>
            </p:nvSpPr>
            <p:spPr bwMode="auto">
              <a:xfrm>
                <a:off x="0" y="6614991"/>
                <a:ext cx="5601072" cy="243009"/>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r>
                  <a:rPr lang="en-US" sz="1200" dirty="0" smtClean="0">
                    <a:solidFill>
                      <a:schemeClr val="bg1">
                        <a:lumMod val="75000"/>
                      </a:schemeClr>
                    </a:solidFill>
                    <a:latin typeface="Source Sans Pro Light" panose="020B0403030403020204" pitchFamily="34" charset="0"/>
                    <a:cs typeface="Source Sans Pro Light"/>
                  </a:rPr>
                  <a:t>Mapping Customers |       Introduction to Mapping</a:t>
                </a:r>
                <a:endParaRPr lang="en-US" sz="1200" dirty="0">
                  <a:solidFill>
                    <a:schemeClr val="bg1">
                      <a:lumMod val="75000"/>
                    </a:schemeClr>
                  </a:solidFill>
                  <a:latin typeface="Source Sans Pro Light" panose="020B0403030403020204" pitchFamily="34" charset="0"/>
                  <a:cs typeface="Source Sans Pro"/>
                </a:endParaRPr>
              </a:p>
            </p:txBody>
          </p:sp>
          <p:sp>
            <p:nvSpPr>
              <p:cNvPr id="10" name="Rectangle 7"/>
              <p:cNvSpPr/>
              <p:nvPr>
                <p:custDataLst>
                  <p:tags r:id="rId2"/>
                </p:custDataLst>
              </p:nvPr>
            </p:nvSpPr>
            <p:spPr bwMode="auto">
              <a:xfrm>
                <a:off x="5673080" y="6598784"/>
                <a:ext cx="4241304" cy="26064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pPr algn="r"/>
                <a:r>
                  <a:rPr lang="en-US" sz="1200" dirty="0" smtClean="0">
                    <a:solidFill>
                      <a:schemeClr val="bg1">
                        <a:lumMod val="75000"/>
                      </a:schemeClr>
                    </a:solidFill>
                    <a:latin typeface="Source Sans Pro Light" panose="020B0403030403020204" pitchFamily="34" charset="0"/>
                    <a:cs typeface="Source Sans Pro"/>
                    <a:sym typeface="Monotype Sorts"/>
                  </a:rPr>
                  <a:t>Salome </a:t>
                </a:r>
                <a:r>
                  <a:rPr lang="en-US" sz="1200" dirty="0">
                    <a:solidFill>
                      <a:schemeClr val="bg1">
                        <a:lumMod val="75000"/>
                      </a:schemeClr>
                    </a:solidFill>
                    <a:latin typeface="Source Sans Pro Light" panose="020B0403030403020204" pitchFamily="34" charset="0"/>
                    <a:cs typeface="Source Sans Pro"/>
                    <a:sym typeface="Monotype Sorts"/>
                  </a:rPr>
                  <a:t>Lang</a:t>
                </a:r>
              </a:p>
            </p:txBody>
          </p:sp>
        </p:grpSp>
        <p:sp>
          <p:nvSpPr>
            <p:cNvPr id="8" name="Ellipse 7"/>
            <p:cNvSpPr/>
            <p:nvPr/>
          </p:nvSpPr>
          <p:spPr bwMode="auto">
            <a:xfrm>
              <a:off x="1460624" y="6655292"/>
              <a:ext cx="108000" cy="108000"/>
            </a:xfrm>
            <a:prstGeom prst="ellipse">
              <a:avLst/>
            </a:prstGeom>
            <a:solidFill>
              <a:schemeClr val="bg1">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CH" sz="850" b="1"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rPr>
                <a:t>1</a:t>
              </a:r>
              <a:endParaRPr kumimoji="0" lang="de-CH" sz="850" b="1" i="0" u="none" strike="noStrike" normalizeH="0" baseline="0"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grpSp>
    </p:spTree>
    <p:extLst>
      <p:ext uri="{BB962C8B-B14F-4D97-AF65-F5344CB8AC3E}">
        <p14:creationId xmlns:p14="http://schemas.microsoft.com/office/powerpoint/2010/main" val="353974714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eatmap"/>
          <p:cNvPicPr>
            <a:picLocks noChangeAspect="1" noChangeArrowheads="1"/>
          </p:cNvPicPr>
          <p:nvPr/>
        </p:nvPicPr>
        <p:blipFill rotWithShape="1">
          <a:blip r:embed="rId5">
            <a:extLst>
              <a:ext uri="{28A0092B-C50C-407E-A947-70E740481C1C}">
                <a14:useLocalDpi xmlns:a14="http://schemas.microsoft.com/office/drawing/2010/main" val="0"/>
              </a:ext>
            </a:extLst>
          </a:blip>
          <a:srcRect b="13735"/>
          <a:stretch/>
        </p:blipFill>
        <p:spPr bwMode="auto">
          <a:xfrm>
            <a:off x="2719667" y="1556415"/>
            <a:ext cx="4466667" cy="417684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GB" dirty="0" smtClean="0"/>
              <a:t>Maps of absolute values usually answer the wrong question</a:t>
            </a:r>
            <a:endParaRPr lang="en-GB" dirty="0"/>
          </a:p>
        </p:txBody>
      </p:sp>
      <p:sp>
        <p:nvSpPr>
          <p:cNvPr id="5" name="Textplatzhalter 4"/>
          <p:cNvSpPr>
            <a:spLocks noGrp="1"/>
          </p:cNvSpPr>
          <p:nvPr>
            <p:ph type="body" sz="quarter" idx="14"/>
          </p:nvPr>
        </p:nvSpPr>
        <p:spPr/>
        <p:txBody>
          <a:bodyPr/>
          <a:lstStyle/>
          <a:p>
            <a:r>
              <a:rPr lang="en-GB" b="1" dirty="0" smtClean="0">
                <a:solidFill>
                  <a:schemeClr val="bg1"/>
                </a:solidFill>
              </a:rPr>
              <a:t>Pitfall II</a:t>
            </a:r>
            <a:endParaRPr lang="en-GB" b="1" dirty="0">
              <a:solidFill>
                <a:schemeClr val="bg1"/>
              </a:solidFill>
            </a:endParaRPr>
          </a:p>
        </p:txBody>
      </p:sp>
      <p:graphicFrame>
        <p:nvGraphicFramePr>
          <p:cNvPr id="9" name="Table 16"/>
          <p:cNvGraphicFramePr>
            <a:graphicFrameLocks noGrp="1"/>
          </p:cNvGraphicFramePr>
          <p:nvPr>
            <p:extLst>
              <p:ext uri="{D42A27DB-BD31-4B8C-83A1-F6EECF244321}">
                <p14:modId xmlns:p14="http://schemas.microsoft.com/office/powerpoint/2010/main" val="436068375"/>
              </p:ext>
            </p:extLst>
          </p:nvPr>
        </p:nvGraphicFramePr>
        <p:xfrm>
          <a:off x="-19044" y="5949304"/>
          <a:ext cx="9274871" cy="529200"/>
        </p:xfrm>
        <a:graphic>
          <a:graphicData uri="http://schemas.openxmlformats.org/drawingml/2006/table">
            <a:tbl>
              <a:tblPr firstRow="1" bandRow="1">
                <a:tableStyleId>{5C22544A-7EE6-4342-B048-85BDC9FD1C3A}</a:tableStyleId>
              </a:tblPr>
              <a:tblGrid>
                <a:gridCol w="648072"/>
                <a:gridCol w="8626799"/>
              </a:tblGrid>
              <a:tr h="504032">
                <a:tc>
                  <a:txBody>
                    <a:bodyPr/>
                    <a:lstStyle/>
                    <a:p>
                      <a:pPr algn="ctr">
                        <a:lnSpc>
                          <a:spcPts val="3600"/>
                        </a:lnSpc>
                      </a:pPr>
                      <a:r>
                        <a:rPr lang="en-US" sz="2500" noProof="0" dirty="0" smtClean="0">
                          <a:solidFill>
                            <a:srgbClr val="7F7F7F"/>
                          </a:solidFill>
                          <a:latin typeface="Source Sans Pro Light"/>
                          <a:cs typeface="Source Sans Pro Light"/>
                          <a:sym typeface="Wingdings 3"/>
                        </a:rPr>
                        <a:t></a:t>
                      </a:r>
                      <a:endParaRPr lang="en-US" sz="2500" noProof="0" dirty="0">
                        <a:solidFill>
                          <a:srgbClr val="7F7F7F"/>
                        </a:solidFill>
                        <a:latin typeface="Source Sans Pro Light"/>
                        <a:cs typeface="Source Sans Pro Light"/>
                      </a:endParaRP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nSpc>
                          <a:spcPct val="150000"/>
                        </a:lnSpc>
                        <a:spcAft>
                          <a:spcPts val="0"/>
                        </a:spcAft>
                      </a:pPr>
                      <a:r>
                        <a:rPr lang="en-US" sz="1800" b="0" dirty="0" smtClean="0">
                          <a:solidFill>
                            <a:srgbClr val="7F7F7F"/>
                          </a:solidFill>
                          <a:latin typeface="Source Sans Pro Light"/>
                          <a:cs typeface="Source Sans Pro Light"/>
                        </a:rPr>
                        <a:t>Now</a:t>
                      </a:r>
                      <a:r>
                        <a:rPr lang="en-US" sz="1800" b="0" baseline="0" dirty="0" smtClean="0">
                          <a:solidFill>
                            <a:srgbClr val="7F7F7F"/>
                          </a:solidFill>
                          <a:latin typeface="Source Sans Pro Light"/>
                          <a:cs typeface="Source Sans Pro Light"/>
                        </a:rPr>
                        <a:t> you know why we need population statistics as an input to the map</a:t>
                      </a:r>
                      <a:endParaRPr lang="en-US" sz="1800" b="0" dirty="0" smtClean="0">
                        <a:solidFill>
                          <a:srgbClr val="7F7F7F"/>
                        </a:solidFill>
                        <a:latin typeface="Source Sans Pro Light"/>
                        <a:cs typeface="Source Sans Pro Light"/>
                      </a:endParaRP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r>
            </a:tbl>
          </a:graphicData>
        </a:graphic>
      </p:graphicFrame>
      <p:sp>
        <p:nvSpPr>
          <p:cNvPr id="7" name="Textfeld 6"/>
          <p:cNvSpPr txBox="1"/>
          <p:nvPr/>
        </p:nvSpPr>
        <p:spPr>
          <a:xfrm>
            <a:off x="7427263" y="5661248"/>
            <a:ext cx="2211478" cy="276999"/>
          </a:xfrm>
          <a:prstGeom prst="rect">
            <a:avLst/>
          </a:prstGeom>
          <a:noFill/>
        </p:spPr>
        <p:txBody>
          <a:bodyPr wrap="square" rtlCol="0">
            <a:spAutoFit/>
          </a:bodyPr>
          <a:lstStyle/>
          <a:p>
            <a:pPr algn="r"/>
            <a:r>
              <a:rPr lang="en-GB" sz="1200" kern="0" dirty="0">
                <a:solidFill>
                  <a:schemeClr val="bg2"/>
                </a:solidFill>
                <a:latin typeface="Source Sans Pro Light"/>
                <a:ea typeface="+mn-ea"/>
                <a:cs typeface="Source Sans Pro Light"/>
              </a:rPr>
              <a:t>https://xkcd.com/1138</a:t>
            </a:r>
            <a:r>
              <a:rPr lang="en-GB" sz="1200" kern="0" dirty="0" smtClean="0">
                <a:solidFill>
                  <a:schemeClr val="bg2"/>
                </a:solidFill>
                <a:latin typeface="Source Sans Pro Light"/>
                <a:ea typeface="+mn-ea"/>
                <a:cs typeface="Source Sans Pro Light"/>
              </a:rPr>
              <a:t>/</a:t>
            </a:r>
            <a:endParaRPr lang="en-GB" sz="1200" kern="0" dirty="0">
              <a:solidFill>
                <a:schemeClr val="bg2"/>
              </a:solidFill>
              <a:latin typeface="Source Sans Pro Light"/>
              <a:ea typeface="+mn-ea"/>
              <a:cs typeface="Source Sans Pro Light"/>
            </a:endParaRPr>
          </a:p>
        </p:txBody>
      </p:sp>
      <p:sp>
        <p:nvSpPr>
          <p:cNvPr id="8" name="Rounded Rectangular Callout 7"/>
          <p:cNvSpPr/>
          <p:nvPr>
            <p:custDataLst>
              <p:tags r:id="rId1"/>
            </p:custDataLst>
          </p:nvPr>
        </p:nvSpPr>
        <p:spPr bwMode="auto">
          <a:xfrm>
            <a:off x="7444704" y="1860183"/>
            <a:ext cx="1828776" cy="1424801"/>
          </a:xfrm>
          <a:prstGeom prst="wedgeRoundRectCallout">
            <a:avLst>
              <a:gd name="adj1" fmla="val -100726"/>
              <a:gd name="adj2" fmla="val -27189"/>
              <a:gd name="adj3" fmla="val 16667"/>
            </a:avLst>
          </a:prstGeom>
          <a:solidFill>
            <a:srgbClr val="FFC000"/>
          </a:solidFill>
          <a:ln w="9525" cap="flat" cmpd="sng" algn="ctr">
            <a:noFill/>
            <a:prstDash val="solid"/>
            <a:round/>
            <a:headEnd type="none" w="med" len="med"/>
            <a:tailEnd type="none" w="med" len="med"/>
          </a:ln>
          <a:effectLst/>
          <a:extLst/>
        </p:spPr>
        <p:txBody>
          <a:bodyPr vert="horz" wrap="square" lIns="91429" tIns="45715" rIns="91429" bIns="45715" numCol="1" rtlCol="0" anchor="ctr" anchorCtr="0" compatLnSpc="1">
            <a:prstTxWarp prst="textNoShape">
              <a:avLst/>
            </a:prstTxWarp>
          </a:bodyPr>
          <a:lstStyle/>
          <a:p>
            <a:pPr defTabSz="914296"/>
            <a:r>
              <a:rPr lang="en-US" sz="1200" dirty="0">
                <a:latin typeface="Source Sans Pro Light"/>
                <a:cs typeface="Source Sans Pro Light"/>
              </a:rPr>
              <a:t>A</a:t>
            </a:r>
            <a:r>
              <a:rPr lang="en-US" sz="1200" dirty="0" smtClean="0">
                <a:latin typeface="Source Sans Pro Light"/>
                <a:cs typeface="Source Sans Pro Light"/>
              </a:rPr>
              <a:t>bsolute values plotted on maps answer </a:t>
            </a:r>
            <a:r>
              <a:rPr lang="en-US" sz="1200" dirty="0">
                <a:latin typeface="Source Sans Pro Light"/>
                <a:cs typeface="Source Sans Pro Light"/>
              </a:rPr>
              <a:t>the question “Where do most people live</a:t>
            </a:r>
            <a:r>
              <a:rPr lang="en-US" sz="1200" dirty="0" smtClean="0">
                <a:latin typeface="Source Sans Pro Light"/>
                <a:cs typeface="Source Sans Pro Light"/>
              </a:rPr>
              <a:t>?”, which is usually not the question of interest </a:t>
            </a:r>
          </a:p>
        </p:txBody>
      </p:sp>
      <p:grpSp>
        <p:nvGrpSpPr>
          <p:cNvPr id="10" name="Gruppieren 9"/>
          <p:cNvGrpSpPr/>
          <p:nvPr/>
        </p:nvGrpSpPr>
        <p:grpSpPr>
          <a:xfrm>
            <a:off x="0" y="6598784"/>
            <a:ext cx="9914384" cy="260648"/>
            <a:chOff x="0" y="6598784"/>
            <a:chExt cx="9914384" cy="260648"/>
          </a:xfrm>
        </p:grpSpPr>
        <p:grpSp>
          <p:nvGrpSpPr>
            <p:cNvPr id="11" name="Gruppieren 10"/>
            <p:cNvGrpSpPr/>
            <p:nvPr/>
          </p:nvGrpSpPr>
          <p:grpSpPr>
            <a:xfrm>
              <a:off x="0" y="6598784"/>
              <a:ext cx="9914384" cy="260648"/>
              <a:chOff x="0" y="6598784"/>
              <a:chExt cx="9914384" cy="260648"/>
            </a:xfrm>
          </p:grpSpPr>
          <p:sp>
            <p:nvSpPr>
              <p:cNvPr id="13" name="Rectangle 7"/>
              <p:cNvSpPr/>
              <p:nvPr>
                <p:custDataLst>
                  <p:tags r:id="rId2"/>
                </p:custDataLst>
              </p:nvPr>
            </p:nvSpPr>
            <p:spPr bwMode="auto">
              <a:xfrm>
                <a:off x="0" y="6614991"/>
                <a:ext cx="5601072" cy="243009"/>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r>
                  <a:rPr lang="en-US" sz="1200" dirty="0" smtClean="0">
                    <a:solidFill>
                      <a:schemeClr val="bg1">
                        <a:lumMod val="75000"/>
                      </a:schemeClr>
                    </a:solidFill>
                    <a:latin typeface="Source Sans Pro Light" panose="020B0403030403020204" pitchFamily="34" charset="0"/>
                    <a:cs typeface="Source Sans Pro Light"/>
                  </a:rPr>
                  <a:t>Mapping Customers |       Introduction to Mapping</a:t>
                </a:r>
                <a:endParaRPr lang="en-US" sz="1200" dirty="0">
                  <a:solidFill>
                    <a:schemeClr val="bg1">
                      <a:lumMod val="75000"/>
                    </a:schemeClr>
                  </a:solidFill>
                  <a:latin typeface="Source Sans Pro Light" panose="020B0403030403020204" pitchFamily="34" charset="0"/>
                  <a:cs typeface="Source Sans Pro"/>
                </a:endParaRPr>
              </a:p>
            </p:txBody>
          </p:sp>
          <p:sp>
            <p:nvSpPr>
              <p:cNvPr id="14" name="Rectangle 7"/>
              <p:cNvSpPr/>
              <p:nvPr>
                <p:custDataLst>
                  <p:tags r:id="rId3"/>
                </p:custDataLst>
              </p:nvPr>
            </p:nvSpPr>
            <p:spPr bwMode="auto">
              <a:xfrm>
                <a:off x="5673080" y="6598784"/>
                <a:ext cx="4241304" cy="26064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pPr algn="r"/>
                <a:r>
                  <a:rPr lang="en-US" sz="1200" dirty="0" smtClean="0">
                    <a:solidFill>
                      <a:schemeClr val="bg1">
                        <a:lumMod val="75000"/>
                      </a:schemeClr>
                    </a:solidFill>
                    <a:latin typeface="Source Sans Pro Light" panose="020B0403030403020204" pitchFamily="34" charset="0"/>
                    <a:cs typeface="Source Sans Pro"/>
                    <a:sym typeface="Monotype Sorts"/>
                  </a:rPr>
                  <a:t>Salome </a:t>
                </a:r>
                <a:r>
                  <a:rPr lang="en-US" sz="1200" dirty="0">
                    <a:solidFill>
                      <a:schemeClr val="bg1">
                        <a:lumMod val="75000"/>
                      </a:schemeClr>
                    </a:solidFill>
                    <a:latin typeface="Source Sans Pro Light" panose="020B0403030403020204" pitchFamily="34" charset="0"/>
                    <a:cs typeface="Source Sans Pro"/>
                    <a:sym typeface="Monotype Sorts"/>
                  </a:rPr>
                  <a:t>Lang</a:t>
                </a:r>
              </a:p>
            </p:txBody>
          </p:sp>
        </p:grpSp>
        <p:sp>
          <p:nvSpPr>
            <p:cNvPr id="12" name="Ellipse 11"/>
            <p:cNvSpPr/>
            <p:nvPr/>
          </p:nvSpPr>
          <p:spPr bwMode="auto">
            <a:xfrm>
              <a:off x="1460624" y="6655292"/>
              <a:ext cx="108000" cy="108000"/>
            </a:xfrm>
            <a:prstGeom prst="ellipse">
              <a:avLst/>
            </a:prstGeom>
            <a:solidFill>
              <a:schemeClr val="bg1">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CH" sz="850" b="1"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rPr>
                <a:t>1</a:t>
              </a:r>
              <a:endParaRPr kumimoji="0" lang="de-CH" sz="850" b="1" i="0" u="none" strike="noStrike" normalizeH="0" baseline="0"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grpSp>
    </p:spTree>
    <p:extLst>
      <p:ext uri="{BB962C8B-B14F-4D97-AF65-F5344CB8AC3E}">
        <p14:creationId xmlns:p14="http://schemas.microsoft.com/office/powerpoint/2010/main" val="16626595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Customers</a:t>
            </a:r>
            <a:r>
              <a:rPr lang="en-US" dirty="0" smtClean="0">
                <a:latin typeface="Source Sans Pro Semibold"/>
                <a:cs typeface="Source Sans Pro Semibold"/>
              </a:rPr>
              <a:t/>
            </a:r>
            <a:br>
              <a:rPr lang="en-US" dirty="0" smtClean="0">
                <a:latin typeface="Source Sans Pro Semibold"/>
                <a:cs typeface="Source Sans Pro Semibold"/>
              </a:rPr>
            </a:br>
            <a:r>
              <a:rPr lang="en-US" b="1" dirty="0" smtClean="0">
                <a:latin typeface="Source Sans Pro Semibold"/>
                <a:cs typeface="Source Sans Pro Semibold"/>
              </a:rPr>
              <a:t>Agenda</a:t>
            </a:r>
            <a:endParaRPr lang="en-US" b="1" dirty="0">
              <a:latin typeface="Source Sans Pro Semibold"/>
              <a:cs typeface="Source Sans Pro Semibold"/>
            </a:endParaRPr>
          </a:p>
        </p:txBody>
      </p:sp>
      <p:sp>
        <p:nvSpPr>
          <p:cNvPr id="3" name="Content Placeholder 2"/>
          <p:cNvSpPr>
            <a:spLocks noGrp="1"/>
          </p:cNvSpPr>
          <p:nvPr>
            <p:ph idx="1"/>
          </p:nvPr>
        </p:nvSpPr>
        <p:spPr>
          <a:xfrm>
            <a:off x="619125" y="1564803"/>
            <a:ext cx="8667750" cy="4384477"/>
          </a:xfrm>
        </p:spPr>
        <p:txBody>
          <a:bodyPr/>
          <a:lstStyle/>
          <a:p>
            <a:pPr marL="0" indent="0">
              <a:spcBef>
                <a:spcPts val="0"/>
              </a:spcBef>
              <a:spcAft>
                <a:spcPts val="0"/>
              </a:spcAft>
              <a:buNone/>
            </a:pPr>
            <a:r>
              <a:rPr lang="en-US" dirty="0" smtClean="0">
                <a:sym typeface="Monotype Sorts"/>
              </a:rPr>
              <a:t>	</a:t>
            </a:r>
            <a:r>
              <a:rPr lang="en-US" dirty="0">
                <a:sym typeface="Monotype Sorts"/>
              </a:rPr>
              <a:t>  </a:t>
            </a:r>
            <a:r>
              <a:rPr lang="en-US" dirty="0"/>
              <a:t>Introduction to Mapping</a:t>
            </a:r>
          </a:p>
          <a:p>
            <a:pPr marL="0" indent="0">
              <a:spcBef>
                <a:spcPts val="0"/>
              </a:spcBef>
              <a:spcAft>
                <a:spcPts val="0"/>
              </a:spcAft>
              <a:buNone/>
              <a:tabLst>
                <a:tab pos="444450" algn="l"/>
              </a:tabLst>
            </a:pPr>
            <a:r>
              <a:rPr lang="en-US" dirty="0">
                <a:latin typeface="Source Sans Pro Bold" panose="020B0703030403020204" pitchFamily="34" charset="0"/>
                <a:sym typeface="Monotype Sorts"/>
              </a:rPr>
              <a:t>	</a:t>
            </a:r>
            <a:r>
              <a:rPr lang="en-US" dirty="0">
                <a:latin typeface="Source Sans Pro Bold" panose="020B0703030403020204" pitchFamily="34" charset="0"/>
              </a:rPr>
              <a:t>Data Screening</a:t>
            </a:r>
          </a:p>
          <a:p>
            <a:pPr marL="0" indent="0">
              <a:spcBef>
                <a:spcPts val="0"/>
              </a:spcBef>
              <a:spcAft>
                <a:spcPts val="0"/>
              </a:spcAft>
              <a:buNone/>
              <a:tabLst>
                <a:tab pos="444450" algn="l"/>
              </a:tabLst>
            </a:pPr>
            <a:r>
              <a:rPr lang="en-US" dirty="0" smtClean="0"/>
              <a:t>§	</a:t>
            </a:r>
            <a:r>
              <a:rPr lang="en-US" dirty="0"/>
              <a:t>Implementation in R</a:t>
            </a:r>
          </a:p>
          <a:p>
            <a:pPr marL="0" indent="0">
              <a:spcBef>
                <a:spcPts val="0"/>
              </a:spcBef>
              <a:spcAft>
                <a:spcPts val="0"/>
              </a:spcAft>
              <a:buNone/>
              <a:tabLst>
                <a:tab pos="444450" algn="l"/>
              </a:tabLst>
            </a:pPr>
            <a:r>
              <a:rPr lang="en-US" dirty="0">
                <a:sym typeface="Monotype Sorts"/>
              </a:rPr>
              <a:t>	Summary</a:t>
            </a:r>
          </a:p>
          <a:p>
            <a:pPr marL="0" indent="0">
              <a:spcBef>
                <a:spcPts val="0"/>
              </a:spcBef>
              <a:spcAft>
                <a:spcPts val="0"/>
              </a:spcAft>
              <a:buNone/>
              <a:tabLst>
                <a:tab pos="444450" algn="l"/>
              </a:tabLst>
            </a:pPr>
            <a:r>
              <a:rPr lang="de-CH" dirty="0" smtClean="0">
                <a:latin typeface="Source Sans Pro Light" panose="020B0403030403020204" pitchFamily="34" charset="0"/>
              </a:rPr>
              <a:t>	References</a:t>
            </a:r>
            <a:endParaRPr lang="en-US" dirty="0" smtClean="0"/>
          </a:p>
          <a:p>
            <a:pPr marL="0" indent="0">
              <a:spcBef>
                <a:spcPts val="0"/>
              </a:spcBef>
              <a:spcAft>
                <a:spcPts val="0"/>
              </a:spcAft>
              <a:buNone/>
              <a:tabLst>
                <a:tab pos="444450" algn="l"/>
              </a:tabLst>
            </a:pPr>
            <a:endParaRPr lang="en-US" dirty="0"/>
          </a:p>
          <a:p>
            <a:pPr marL="0" indent="0">
              <a:spcBef>
                <a:spcPts val="0"/>
              </a:spcBef>
              <a:spcAft>
                <a:spcPts val="0"/>
              </a:spcAft>
              <a:buNone/>
              <a:tabLst>
                <a:tab pos="444450" algn="l"/>
              </a:tabLst>
            </a:pPr>
            <a:r>
              <a:rPr lang="en-US" sz="2200" dirty="0">
                <a:sym typeface="Monotype Sorts"/>
              </a:rPr>
              <a:t>	</a:t>
            </a:r>
            <a:endParaRPr lang="en-US" dirty="0"/>
          </a:p>
          <a:p>
            <a:pPr marL="0" indent="0">
              <a:spcAft>
                <a:spcPts val="1200"/>
              </a:spcAft>
              <a:buNone/>
            </a:pPr>
            <a:endParaRPr lang="en-US" dirty="0"/>
          </a:p>
          <a:p>
            <a:pPr marL="0" indent="0">
              <a:buNone/>
            </a:pPr>
            <a:endParaRPr lang="en-US" dirty="0"/>
          </a:p>
        </p:txBody>
      </p:sp>
      <p:sp>
        <p:nvSpPr>
          <p:cNvPr id="4" name="Text Placeholder 3"/>
          <p:cNvSpPr>
            <a:spLocks noGrp="1"/>
          </p:cNvSpPr>
          <p:nvPr>
            <p:ph type="body" sz="quarter" idx="12"/>
          </p:nvPr>
        </p:nvSpPr>
        <p:spPr/>
        <p:txBody>
          <a:bodyPr/>
          <a:lstStyle/>
          <a:p>
            <a:r>
              <a:rPr lang="de-CH" dirty="0" smtClean="0"/>
              <a:t> </a:t>
            </a:r>
            <a:endParaRPr lang="en-US" dirty="0"/>
          </a:p>
        </p:txBody>
      </p:sp>
      <p:sp>
        <p:nvSpPr>
          <p:cNvPr id="24" name="Rectangle 23"/>
          <p:cNvSpPr/>
          <p:nvPr/>
        </p:nvSpPr>
        <p:spPr bwMode="auto">
          <a:xfrm>
            <a:off x="0" y="2"/>
            <a:ext cx="256928" cy="1196975"/>
          </a:xfrm>
          <a:prstGeom prst="rect">
            <a:avLst/>
          </a:prstGeom>
          <a:solidFill>
            <a:schemeClr val="accent6"/>
          </a:solidFill>
          <a:ln w="9525" cap="flat" cmpd="sng" algn="ctr">
            <a:solidFill>
              <a:srgbClr val="000000"/>
            </a:solidFill>
            <a:prstDash val="solid"/>
            <a:round/>
            <a:headEnd type="none" w="med" len="med"/>
            <a:tailEnd type="none" w="med" len="med"/>
          </a:ln>
          <a:effectLst/>
          <a:extLst/>
        </p:spPr>
        <p:txBody>
          <a:bodyPr vert="horz" wrap="square" lIns="91429" tIns="45715" rIns="91429" bIns="45715" numCol="1" rtlCol="0" anchor="t" anchorCtr="0" compatLnSpc="1">
            <a:prstTxWarp prst="textNoShape">
              <a:avLst/>
            </a:prstTxWarp>
          </a:bodyPr>
          <a:lstStyle/>
          <a:p>
            <a:pPr defTabSz="914296"/>
            <a:endParaRPr lang="en-US" sz="2300" dirty="0">
              <a:latin typeface="Source Sans Pro Light"/>
            </a:endParaRPr>
          </a:p>
        </p:txBody>
      </p:sp>
      <p:sp>
        <p:nvSpPr>
          <p:cNvPr id="5" name="Textplatzhalter 4"/>
          <p:cNvSpPr>
            <a:spLocks noGrp="1"/>
          </p:cNvSpPr>
          <p:nvPr>
            <p:ph type="body" sz="quarter" idx="14"/>
          </p:nvPr>
        </p:nvSpPr>
        <p:spPr/>
        <p:txBody>
          <a:bodyPr/>
          <a:lstStyle/>
          <a:p>
            <a:r>
              <a:rPr lang="de-CH" b="1" dirty="0" smtClean="0">
                <a:solidFill>
                  <a:schemeClr val="bg1"/>
                </a:solidFill>
              </a:rPr>
              <a:t>Outline</a:t>
            </a:r>
            <a:endParaRPr lang="de-CH" b="1" dirty="0">
              <a:solidFill>
                <a:schemeClr val="bg1"/>
              </a:solidFill>
            </a:endParaRPr>
          </a:p>
        </p:txBody>
      </p:sp>
      <p:sp>
        <p:nvSpPr>
          <p:cNvPr id="6" name="Ellipse 5"/>
          <p:cNvSpPr/>
          <p:nvPr/>
        </p:nvSpPr>
        <p:spPr bwMode="auto">
          <a:xfrm>
            <a:off x="619125" y="2115750"/>
            <a:ext cx="288000" cy="288000"/>
          </a:xfrm>
          <a:prstGeom prst="ellipse">
            <a:avLst/>
          </a:prstGeom>
          <a:solidFill>
            <a:schemeClr val="accent6"/>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CH" sz="1600" b="1" i="0" u="none" strike="noStrike" normalizeH="0" baseline="0" dirty="0" smtClean="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rPr>
              <a:t>2</a:t>
            </a:r>
            <a:endParaRPr kumimoji="0" lang="de-CH" sz="1600" b="1" i="0" u="none" strike="noStrike" normalizeH="0" baseline="0" dirty="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sp>
        <p:nvSpPr>
          <p:cNvPr id="11" name="Ellipse 10"/>
          <p:cNvSpPr/>
          <p:nvPr/>
        </p:nvSpPr>
        <p:spPr bwMode="auto">
          <a:xfrm>
            <a:off x="616810" y="1700808"/>
            <a:ext cx="288000" cy="288000"/>
          </a:xfrm>
          <a:prstGeom prst="ellipse">
            <a:avLst/>
          </a:prstGeom>
          <a:solidFill>
            <a:schemeClr val="accent6"/>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CH" sz="1600" b="1" i="0" u="none" strike="noStrike" normalizeH="0" baseline="0" dirty="0" smtClean="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rPr>
              <a:t>1</a:t>
            </a:r>
            <a:endParaRPr kumimoji="0" lang="de-CH" sz="1600" b="1" i="0" u="none" strike="noStrike" normalizeH="0" baseline="0" dirty="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sp>
        <p:nvSpPr>
          <p:cNvPr id="13" name="Ellipse 12"/>
          <p:cNvSpPr/>
          <p:nvPr/>
        </p:nvSpPr>
        <p:spPr bwMode="auto">
          <a:xfrm>
            <a:off x="619125" y="2945991"/>
            <a:ext cx="288000" cy="288000"/>
          </a:xfrm>
          <a:prstGeom prst="ellipse">
            <a:avLst/>
          </a:prstGeom>
          <a:solidFill>
            <a:schemeClr val="accent6"/>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CH" sz="1600" b="1" i="0" u="none" strike="noStrike" normalizeH="0" baseline="0" dirty="0" smtClean="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rPr>
              <a:t>4</a:t>
            </a:r>
            <a:endParaRPr kumimoji="0" lang="de-CH" sz="1600" b="1" i="0" u="none" strike="noStrike" normalizeH="0" baseline="0" dirty="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grpSp>
        <p:nvGrpSpPr>
          <p:cNvPr id="17" name="Gruppieren 16"/>
          <p:cNvGrpSpPr/>
          <p:nvPr/>
        </p:nvGrpSpPr>
        <p:grpSpPr>
          <a:xfrm>
            <a:off x="0" y="6598784"/>
            <a:ext cx="9914384" cy="260648"/>
            <a:chOff x="0" y="6598784"/>
            <a:chExt cx="9914384" cy="260648"/>
          </a:xfrm>
        </p:grpSpPr>
        <p:grpSp>
          <p:nvGrpSpPr>
            <p:cNvPr id="18" name="Gruppieren 17"/>
            <p:cNvGrpSpPr/>
            <p:nvPr/>
          </p:nvGrpSpPr>
          <p:grpSpPr>
            <a:xfrm>
              <a:off x="0" y="6598784"/>
              <a:ext cx="9914384" cy="260648"/>
              <a:chOff x="0" y="6598784"/>
              <a:chExt cx="9914384" cy="260648"/>
            </a:xfrm>
          </p:grpSpPr>
          <p:sp>
            <p:nvSpPr>
              <p:cNvPr id="21" name="Rectangle 7"/>
              <p:cNvSpPr/>
              <p:nvPr>
                <p:custDataLst>
                  <p:tags r:id="rId1"/>
                </p:custDataLst>
              </p:nvPr>
            </p:nvSpPr>
            <p:spPr bwMode="auto">
              <a:xfrm>
                <a:off x="0" y="6614991"/>
                <a:ext cx="5601072" cy="243009"/>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r>
                  <a:rPr lang="en-US" sz="1200" dirty="0" smtClean="0">
                    <a:solidFill>
                      <a:schemeClr val="bg1">
                        <a:lumMod val="75000"/>
                      </a:schemeClr>
                    </a:solidFill>
                    <a:latin typeface="Source Sans Pro Light" panose="020B0403030403020204" pitchFamily="34" charset="0"/>
                    <a:cs typeface="Source Sans Pro Light"/>
                  </a:rPr>
                  <a:t>Mapping Customers |       Data Screening</a:t>
                </a:r>
                <a:endParaRPr lang="en-US" sz="1200" dirty="0">
                  <a:solidFill>
                    <a:schemeClr val="bg1">
                      <a:lumMod val="75000"/>
                    </a:schemeClr>
                  </a:solidFill>
                  <a:latin typeface="Source Sans Pro Light" panose="020B0403030403020204" pitchFamily="34" charset="0"/>
                  <a:cs typeface="Source Sans Pro"/>
                </a:endParaRPr>
              </a:p>
            </p:txBody>
          </p:sp>
          <p:sp>
            <p:nvSpPr>
              <p:cNvPr id="20" name="Rectangle 7"/>
              <p:cNvSpPr/>
              <p:nvPr>
                <p:custDataLst>
                  <p:tags r:id="rId2"/>
                </p:custDataLst>
              </p:nvPr>
            </p:nvSpPr>
            <p:spPr bwMode="auto">
              <a:xfrm>
                <a:off x="5673080" y="6598784"/>
                <a:ext cx="4241304" cy="26064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29" tIns="0" rIns="91429" bIns="45715" numCol="1" rtlCol="0" anchor="t" anchorCtr="0" compatLnSpc="1">
                <a:prstTxWarp prst="textNoShape">
                  <a:avLst/>
                </a:prstTxWarp>
              </a:bodyPr>
              <a:lstStyle/>
              <a:p>
                <a:pPr algn="r"/>
                <a:r>
                  <a:rPr lang="en-US" sz="1200" dirty="0" smtClean="0">
                    <a:solidFill>
                      <a:schemeClr val="bg1">
                        <a:lumMod val="75000"/>
                      </a:schemeClr>
                    </a:solidFill>
                    <a:latin typeface="Source Sans Pro Light" panose="020B0403030403020204" pitchFamily="34" charset="0"/>
                    <a:cs typeface="Source Sans Pro"/>
                    <a:sym typeface="Monotype Sorts"/>
                  </a:rPr>
                  <a:t>Salome </a:t>
                </a:r>
                <a:r>
                  <a:rPr lang="en-US" sz="1200" dirty="0">
                    <a:solidFill>
                      <a:schemeClr val="bg1">
                        <a:lumMod val="75000"/>
                      </a:schemeClr>
                    </a:solidFill>
                    <a:latin typeface="Source Sans Pro Light" panose="020B0403030403020204" pitchFamily="34" charset="0"/>
                    <a:cs typeface="Source Sans Pro"/>
                    <a:sym typeface="Monotype Sorts"/>
                  </a:rPr>
                  <a:t>Lang</a:t>
                </a:r>
              </a:p>
            </p:txBody>
          </p:sp>
        </p:grpSp>
        <p:sp>
          <p:nvSpPr>
            <p:cNvPr id="23" name="Ellipse 22"/>
            <p:cNvSpPr/>
            <p:nvPr/>
          </p:nvSpPr>
          <p:spPr bwMode="auto">
            <a:xfrm>
              <a:off x="1460624" y="6655292"/>
              <a:ext cx="108000" cy="108000"/>
            </a:xfrm>
            <a:prstGeom prst="ellipse">
              <a:avLst/>
            </a:prstGeom>
            <a:solidFill>
              <a:schemeClr val="bg1">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CH" sz="850" b="1"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rPr>
                <a:t>2</a:t>
              </a:r>
              <a:endParaRPr kumimoji="0" lang="de-CH" sz="850" b="1" i="0" u="none" strike="noStrike" normalizeH="0" baseline="0" dirty="0">
                <a:ln w="0"/>
                <a:solidFill>
                  <a:schemeClr val="tx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grpSp>
      <p:sp>
        <p:nvSpPr>
          <p:cNvPr id="22" name="Ellipse 21"/>
          <p:cNvSpPr/>
          <p:nvPr/>
        </p:nvSpPr>
        <p:spPr bwMode="auto">
          <a:xfrm>
            <a:off x="619125" y="2535971"/>
            <a:ext cx="288000" cy="288000"/>
          </a:xfrm>
          <a:prstGeom prst="ellipse">
            <a:avLst/>
          </a:prstGeom>
          <a:solidFill>
            <a:schemeClr val="accent6"/>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CH" sz="1600" b="1" dirty="0" smtClean="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rPr>
              <a:t>3</a:t>
            </a:r>
            <a:endParaRPr kumimoji="0" lang="de-CH" sz="1600" b="1" i="0" u="none" strike="noStrike" normalizeH="0" baseline="0" dirty="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sp>
        <p:nvSpPr>
          <p:cNvPr id="37" name="Ellipse 36"/>
          <p:cNvSpPr/>
          <p:nvPr/>
        </p:nvSpPr>
        <p:spPr bwMode="auto">
          <a:xfrm>
            <a:off x="618904" y="3356992"/>
            <a:ext cx="288000" cy="288000"/>
          </a:xfrm>
          <a:prstGeom prst="ellipse">
            <a:avLst/>
          </a:prstGeom>
          <a:solidFill>
            <a:schemeClr val="accent6"/>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CH" sz="1600" b="1" i="0" u="none" strike="noStrike" normalizeH="0" baseline="0" dirty="0" smtClean="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rPr>
              <a:t>5</a:t>
            </a:r>
            <a:endParaRPr kumimoji="0" lang="de-CH" sz="1600" b="1" i="0" u="none" strike="noStrike" normalizeH="0" baseline="0" dirty="0">
              <a:ln w="0"/>
              <a:solidFill>
                <a:schemeClr val="bg1"/>
              </a:solidFill>
              <a:effectLst>
                <a:outerShdw blurRad="38100" dist="19050" dir="2700000" algn="tl" rotWithShape="0">
                  <a:schemeClr val="dk1">
                    <a:alpha val="40000"/>
                  </a:schemeClr>
                </a:outerShdw>
              </a:effectLst>
              <a:latin typeface="Source Sans Pro Light" panose="020B0403030403020204" pitchFamily="34" charset="0"/>
              <a:sym typeface="Neutraface Text Book" charset="0"/>
            </a:endParaRPr>
          </a:p>
        </p:txBody>
      </p:sp>
    </p:spTree>
    <p:extLst>
      <p:ext uri="{BB962C8B-B14F-4D97-AF65-F5344CB8AC3E}">
        <p14:creationId xmlns:p14="http://schemas.microsoft.com/office/powerpoint/2010/main" val="4157957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6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CQ_s9_I0PEywfD.7ZT891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Q_s9_I0PEywfD.7ZT891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CQ_s9_I0PEywfD.7ZT891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CQ_s9_I0PEywfD.7ZT891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ZDZAz7rwoUawdXMmSO1vQ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CQ_s9_I0PEywfD.7ZT891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v0iTlrkUqEefLLVWTqt4D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CQ_s9_I0PEywfD.7ZT891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CQ_s9_I0PEywfD.7ZT891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CQ_s9_I0PEywfD.7ZT891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s1XZwVpkqkCDZ8uFSo26H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FmvEcO7X.U.Y6rfIsdLnv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CQ_s9_I0PEywfD.7ZT891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CQ_s9_I0PEywfD.7ZT891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CQ_s9_I0PEywfD.7ZT891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CQ_s9_I0PEywfD.7ZT891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CQ_s9_I0PEywfD.7ZT891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KN7yUHye.U2oBkBlDQDez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CQ_s9_I0PEywfD.7ZT891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YMKaY8O6RUeHpI4hWlCkn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YMKaY8O6RUeHpI4hWlCkn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CQ_s9_I0PEywfD.7ZT891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CQ_s9_I0PEywfD.7ZT891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nfv8.vsoOESO2Nq0ifulQ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elmE8zxHo06U_PWVPsJfp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elmE8zxHo06U_PWVPsJfp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rHRy8Zc_B0eY.xlPKpc8vA"/>
</p:tagLst>
</file>

<file path=ppt/theme/theme1.xml><?xml version="1.0" encoding="utf-8"?>
<a:theme xmlns:a="http://schemas.openxmlformats.org/drawingml/2006/main" name="Text">
  <a:themeElements>
    <a:clrScheme name="Custo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70C0"/>
      </a:hlink>
      <a:folHlink>
        <a:srgbClr val="99CC00"/>
      </a:folHlink>
    </a:clrScheme>
    <a:fontScheme name="text cat 1">
      <a:majorFont>
        <a:latin typeface="Neutraface Text Book"/>
        <a:ea typeface="ヒラギノ角ゴ ProN W3"/>
        <a:cs typeface="ヒラギノ角ゴ ProN W3"/>
      </a:majorFont>
      <a:minorFont>
        <a:latin typeface="Neutraface Text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Neutraface Text Book" charset="0"/>
            <a:ea typeface="ヒラギノ角ゴ ProN W3" charset="0"/>
            <a:cs typeface="ヒラギノ角ゴ ProN W3" charset="0"/>
            <a:sym typeface="Neutraface Text Book" charset="0"/>
          </a:defRPr>
        </a:defPPr>
      </a:lstStyle>
    </a:spDef>
    <a:lnDef>
      <a:spPr bwMode="auto">
        <a:xfrm>
          <a:off x="0" y="0"/>
          <a:ext cx="1" cy="1"/>
        </a:xfrm>
        <a:custGeom>
          <a:avLst/>
          <a:gdLst/>
          <a:ahLst/>
          <a:cxnLst/>
          <a:rect l="0" t="0" r="0" b="0"/>
          <a:pathLst/>
        </a:custGeom>
        <a:solidFill>
          <a:srgbClr val="BBE0E3"/>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Neutraface Text Book" charset="0"/>
            <a:ea typeface="ヒラギノ角ゴ ProN W3" charset="0"/>
            <a:cs typeface="ヒラギノ角ゴ ProN W3" charset="0"/>
            <a:sym typeface="Neutraface Text Book" charset="0"/>
          </a:defRPr>
        </a:defPPr>
      </a:lstStyle>
    </a:lnDef>
  </a:objectDefaults>
  <a:extraClrSchemeLst>
    <a:extraClrScheme>
      <a:clrScheme name="text cat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0</TotalTime>
  <Pages>0</Pages>
  <Words>1925</Words>
  <Characters>0</Characters>
  <Application>Microsoft Office PowerPoint</Application>
  <PresentationFormat>A4-Papier (210x297 mm)</PresentationFormat>
  <Lines>0</Lines>
  <Paragraphs>419</Paragraphs>
  <Slides>30</Slides>
  <Notes>0</Notes>
  <HiddenSlides>0</HiddenSlides>
  <MMClips>0</MMClips>
  <ScaleCrop>false</ScaleCrop>
  <HeadingPairs>
    <vt:vector size="8" baseType="variant">
      <vt:variant>
        <vt:lpstr>Verwendete Schriftarten</vt:lpstr>
      </vt:variant>
      <vt:variant>
        <vt:i4>13</vt:i4>
      </vt:variant>
      <vt:variant>
        <vt:lpstr>Design</vt:lpstr>
      </vt:variant>
      <vt:variant>
        <vt:i4>1</vt:i4>
      </vt:variant>
      <vt:variant>
        <vt:lpstr>Eingebettete OLE-Server</vt:lpstr>
      </vt:variant>
      <vt:variant>
        <vt:i4>1</vt:i4>
      </vt:variant>
      <vt:variant>
        <vt:lpstr>Folientitel</vt:lpstr>
      </vt:variant>
      <vt:variant>
        <vt:i4>30</vt:i4>
      </vt:variant>
    </vt:vector>
  </HeadingPairs>
  <TitlesOfParts>
    <vt:vector size="45" baseType="lpstr">
      <vt:lpstr>Source Sans Pro Semibold</vt:lpstr>
      <vt:lpstr>Source Sans Pro Bold</vt:lpstr>
      <vt:lpstr>ヒラギノ角ゴ ProN W3</vt:lpstr>
      <vt:lpstr>Helvetica Neue</vt:lpstr>
      <vt:lpstr>Neutraface Text Book</vt:lpstr>
      <vt:lpstr>Calibri</vt:lpstr>
      <vt:lpstr>Courier</vt:lpstr>
      <vt:lpstr>Wingdings 3</vt:lpstr>
      <vt:lpstr>Courier New</vt:lpstr>
      <vt:lpstr>Source Sans Pro Light</vt:lpstr>
      <vt:lpstr>Source Sans Pro</vt:lpstr>
      <vt:lpstr>Wingdings</vt:lpstr>
      <vt:lpstr>Monotype Sorts</vt:lpstr>
      <vt:lpstr>Text</vt:lpstr>
      <vt:lpstr>think-cell Slide</vt:lpstr>
      <vt:lpstr>Mapping customers A guide to interactive thematic maps for marketing analytics</vt:lpstr>
      <vt:lpstr>Data visualizations are essential in marketing analytics and maps are a popular form of visualization</vt:lpstr>
      <vt:lpstr>The weighted interactive map requires three inputs</vt:lpstr>
      <vt:lpstr>Mapping Customers Agenda</vt:lpstr>
      <vt:lpstr>Imagine you consulted a retail firm…</vt:lpstr>
      <vt:lpstr>… you would like to draw an informative map</vt:lpstr>
      <vt:lpstr>Visualizing data on a map is only the cherry on the cake</vt:lpstr>
      <vt:lpstr>Maps of absolute values usually answer the wrong question</vt:lpstr>
      <vt:lpstr>Mapping Customers Agenda</vt:lpstr>
      <vt:lpstr>To avoid pitfall I, we carefully screen the data</vt:lpstr>
      <vt:lpstr>In half of the ZIP code areas, the retailer reaches less than 50 customers</vt:lpstr>
      <vt:lpstr>The population density in most Swiss ZIP code areas is smaller than 3000 inhabitants</vt:lpstr>
      <vt:lpstr>In most ZIP code areas, the retailer reaches less than 4% of the population </vt:lpstr>
      <vt:lpstr>Mapping Customers Agenda</vt:lpstr>
      <vt:lpstr>Many packages offer mapping functions for R</vt:lpstr>
      <vt:lpstr>A SpatialPolygonsDataFrame contains at least two parts</vt:lpstr>
      <vt:lpstr>If you remember anything of this presentation, it should be these two points</vt:lpstr>
      <vt:lpstr>Don’t touch the polygons!</vt:lpstr>
      <vt:lpstr>Don’t touch the polygons!</vt:lpstr>
      <vt:lpstr>Check the Coordinate Reference Systems (CSR) of the maps!</vt:lpstr>
      <vt:lpstr>Check the Coordinate Reference Systems (CSR) of the maps!</vt:lpstr>
      <vt:lpstr>The first map shows the ZIP codes in which the retailer has at least one customer</vt:lpstr>
      <vt:lpstr>The plot with the absolute numbers answers the wrong question</vt:lpstr>
      <vt:lpstr>This the map for the number of customers  weighted by population density…</vt:lpstr>
      <vt:lpstr>…and it has pop ups and a zoom</vt:lpstr>
      <vt:lpstr>Mapping Customers Agenda</vt:lpstr>
      <vt:lpstr>Maps may not always be more useful, but they are pretty… </vt:lpstr>
      <vt:lpstr>References</vt:lpstr>
      <vt:lpstr>References</vt:lpstr>
      <vt:lpstr>Social Customer Relationship Management: Group Assignment</vt:lpstr>
    </vt:vector>
  </TitlesOfParts>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Markus Meierer</dc:creator>
  <cp:lastModifiedBy>Salome Lang</cp:lastModifiedBy>
  <cp:revision>1795</cp:revision>
  <cp:lastPrinted>2013-08-21T15:31:49Z</cp:lastPrinted>
  <dcterms:created xsi:type="dcterms:W3CDTF">2012-01-01T19:20:04Z</dcterms:created>
  <dcterms:modified xsi:type="dcterms:W3CDTF">2015-11-30T15:10:31Z</dcterms:modified>
</cp:coreProperties>
</file>